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8"/>
  </p:notesMasterIdLst>
  <p:sldIdLst>
    <p:sldId id="280" r:id="rId2"/>
    <p:sldId id="332" r:id="rId3"/>
    <p:sldId id="376" r:id="rId4"/>
    <p:sldId id="377" r:id="rId5"/>
    <p:sldId id="378" r:id="rId6"/>
    <p:sldId id="379" r:id="rId7"/>
    <p:sldId id="380" r:id="rId8"/>
    <p:sldId id="383" r:id="rId9"/>
    <p:sldId id="387" r:id="rId10"/>
    <p:sldId id="388" r:id="rId11"/>
    <p:sldId id="389" r:id="rId12"/>
    <p:sldId id="390" r:id="rId13"/>
    <p:sldId id="391" r:id="rId14"/>
    <p:sldId id="392" r:id="rId15"/>
    <p:sldId id="398" r:id="rId16"/>
    <p:sldId id="399" r:id="rId17"/>
    <p:sldId id="400" r:id="rId18"/>
    <p:sldId id="402" r:id="rId19"/>
    <p:sldId id="445" r:id="rId20"/>
    <p:sldId id="455" r:id="rId21"/>
    <p:sldId id="446" r:id="rId22"/>
    <p:sldId id="447" r:id="rId23"/>
    <p:sldId id="448" r:id="rId24"/>
    <p:sldId id="449" r:id="rId25"/>
    <p:sldId id="450" r:id="rId26"/>
    <p:sldId id="409" r:id="rId27"/>
    <p:sldId id="410" r:id="rId28"/>
    <p:sldId id="289" r:id="rId29"/>
    <p:sldId id="290" r:id="rId30"/>
    <p:sldId id="451" r:id="rId31"/>
    <p:sldId id="452" r:id="rId32"/>
    <p:sldId id="453" r:id="rId33"/>
    <p:sldId id="291" r:id="rId34"/>
    <p:sldId id="425" r:id="rId35"/>
    <p:sldId id="426" r:id="rId36"/>
    <p:sldId id="336" r:id="rId37"/>
    <p:sldId id="341" r:id="rId38"/>
    <p:sldId id="327" r:id="rId39"/>
    <p:sldId id="364" r:id="rId40"/>
    <p:sldId id="292" r:id="rId41"/>
    <p:sldId id="293" r:id="rId42"/>
    <p:sldId id="415" r:id="rId43"/>
    <p:sldId id="439" r:id="rId44"/>
    <p:sldId id="344" r:id="rId45"/>
    <p:sldId id="413" r:id="rId46"/>
    <p:sldId id="301" r:id="rId47"/>
    <p:sldId id="304" r:id="rId48"/>
    <p:sldId id="440" r:id="rId49"/>
    <p:sldId id="441" r:id="rId50"/>
    <p:sldId id="442" r:id="rId51"/>
    <p:sldId id="443" r:id="rId52"/>
    <p:sldId id="444" r:id="rId53"/>
    <p:sldId id="321" r:id="rId54"/>
    <p:sldId id="354" r:id="rId55"/>
    <p:sldId id="431" r:id="rId56"/>
    <p:sldId id="283" r:id="rId5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6" roundtripDataSignature="AMtx7mgpTZ9TqvCH+TS5emofmeHFuLZ2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BF9000"/>
    <a:srgbClr val="5DD04E"/>
    <a:srgbClr val="831002"/>
    <a:srgbClr val="99FFCC"/>
    <a:srgbClr val="317A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A89C2-95D2-4A0D-9EFD-522055579D9A}">
  <a:tblStyle styleId="{97AA89C2-95D2-4A0D-9EFD-522055579D9A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E8EBF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3546D53-A027-4A99-9AA0-14A2FEDBFDDA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0" autoAdjust="0"/>
    <p:restoredTop sz="94444"/>
  </p:normalViewPr>
  <p:slideViewPr>
    <p:cSldViewPr snapToGrid="0">
      <p:cViewPr varScale="1">
        <p:scale>
          <a:sx n="74" d="100"/>
          <a:sy n="74" d="100"/>
        </p:scale>
        <p:origin x="85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customschemas.google.com/relationships/presentationmetadata" Target="meta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64AC19-B115-40AA-9C6C-1EBAD2F6CD44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72BB4E2-BE26-4CDC-A624-83FA0B63FCC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850" b="1" dirty="0">
              <a:solidFill>
                <a:srgbClr val="FFFF00"/>
              </a:solidFill>
            </a:rPr>
            <a:t>Advertisement for </a:t>
          </a:r>
        </a:p>
        <a:p>
          <a:r>
            <a:rPr lang="en-IN" sz="850" b="1" dirty="0">
              <a:solidFill>
                <a:srgbClr val="FFFF00"/>
              </a:solidFill>
            </a:rPr>
            <a:t>Admission</a:t>
          </a:r>
        </a:p>
      </dgm:t>
    </dgm:pt>
    <dgm:pt modelId="{DD3625C1-BBD6-478A-A95E-097A5A14C689}" type="parTrans" cxnId="{A61A560C-84E3-4DA3-8D17-3A23257583BF}">
      <dgm:prSet/>
      <dgm:spPr/>
      <dgm:t>
        <a:bodyPr/>
        <a:lstStyle/>
        <a:p>
          <a:endParaRPr lang="en-IN"/>
        </a:p>
      </dgm:t>
    </dgm:pt>
    <dgm:pt modelId="{A2007DF3-3460-4C83-ADA4-34C6099D4398}" type="sibTrans" cxnId="{A61A560C-84E3-4DA3-8D17-3A23257583BF}">
      <dgm:prSet/>
      <dgm:spPr/>
      <dgm:t>
        <a:bodyPr/>
        <a:lstStyle/>
        <a:p>
          <a:endParaRPr lang="en-IN"/>
        </a:p>
      </dgm:t>
    </dgm:pt>
    <dgm:pt modelId="{09F8C182-2DA9-45BD-9F28-85942931E47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00" dirty="0">
              <a:solidFill>
                <a:srgbClr val="FFFF00"/>
              </a:solidFill>
            </a:rPr>
            <a:t>Admission letter </a:t>
          </a:r>
        </a:p>
      </dgm:t>
    </dgm:pt>
    <dgm:pt modelId="{CF741EC6-6019-48B1-B207-ED58CB2AC384}" type="parTrans" cxnId="{0CFAE548-44F4-4E76-B84B-213A14D49F6F}">
      <dgm:prSet/>
      <dgm:spPr/>
      <dgm:t>
        <a:bodyPr/>
        <a:lstStyle/>
        <a:p>
          <a:endParaRPr lang="en-IN"/>
        </a:p>
      </dgm:t>
    </dgm:pt>
    <dgm:pt modelId="{D4C90921-BF29-48B9-9F59-9F41418E7BC3}" type="sibTrans" cxnId="{0CFAE548-44F4-4E76-B84B-213A14D49F6F}">
      <dgm:prSet/>
      <dgm:spPr/>
      <dgm:t>
        <a:bodyPr/>
        <a:lstStyle/>
        <a:p>
          <a:endParaRPr lang="en-IN"/>
        </a:p>
      </dgm:t>
    </dgm:pt>
    <dgm:pt modelId="{CC3D5010-E406-464F-8B92-BEF6CC810A2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900" dirty="0">
              <a:solidFill>
                <a:srgbClr val="FFFF00"/>
              </a:solidFill>
            </a:rPr>
            <a:t>Payment of fee</a:t>
          </a:r>
        </a:p>
      </dgm:t>
    </dgm:pt>
    <dgm:pt modelId="{34065339-C2B5-423B-9877-45E3784CA4CE}" type="parTrans" cxnId="{606349AB-432A-4DB1-9BDD-985A8F9D34DF}">
      <dgm:prSet/>
      <dgm:spPr/>
      <dgm:t>
        <a:bodyPr/>
        <a:lstStyle/>
        <a:p>
          <a:endParaRPr lang="en-IN"/>
        </a:p>
      </dgm:t>
    </dgm:pt>
    <dgm:pt modelId="{EE1BDB2D-FCE0-48E5-96B0-11A65179E5C3}" type="sibTrans" cxnId="{606349AB-432A-4DB1-9BDD-985A8F9D34DF}">
      <dgm:prSet/>
      <dgm:spPr/>
      <dgm:t>
        <a:bodyPr/>
        <a:lstStyle/>
        <a:p>
          <a:endParaRPr lang="en-IN"/>
        </a:p>
      </dgm:t>
    </dgm:pt>
    <dgm:pt modelId="{DE65C1A1-DE3B-4D70-97CA-E3E5F2D9B92D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900" dirty="0">
              <a:solidFill>
                <a:srgbClr val="FFFF00"/>
              </a:solidFill>
            </a:rPr>
            <a:t>Dispatch Study Material</a:t>
          </a:r>
        </a:p>
      </dgm:t>
    </dgm:pt>
    <dgm:pt modelId="{C2074A9F-9E75-4E66-81AA-76FBBF637605}" type="parTrans" cxnId="{DEE39518-3EBC-401F-95A6-5BD0BB3399C9}">
      <dgm:prSet/>
      <dgm:spPr/>
      <dgm:t>
        <a:bodyPr/>
        <a:lstStyle/>
        <a:p>
          <a:endParaRPr lang="en-IN"/>
        </a:p>
      </dgm:t>
    </dgm:pt>
    <dgm:pt modelId="{A34715D7-9562-4EA3-93E0-7A2F2ADE7A29}" type="sibTrans" cxnId="{DEE39518-3EBC-401F-95A6-5BD0BB3399C9}">
      <dgm:prSet/>
      <dgm:spPr/>
      <dgm:t>
        <a:bodyPr/>
        <a:lstStyle/>
        <a:p>
          <a:endParaRPr lang="en-IN"/>
        </a:p>
      </dgm:t>
    </dgm:pt>
    <dgm:pt modelId="{B0A5A3D1-D231-4D16-AF83-467AF506158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900" dirty="0">
              <a:solidFill>
                <a:srgbClr val="FFFF00"/>
              </a:solidFill>
            </a:rPr>
            <a:t>Assignment from coordinators &amp; spend to study</a:t>
          </a:r>
        </a:p>
      </dgm:t>
    </dgm:pt>
    <dgm:pt modelId="{7085ABBC-D6DE-4CC1-BEF0-6C7E367FB767}" type="parTrans" cxnId="{2082DECE-7D56-41C5-BE00-0AA58482F15D}">
      <dgm:prSet/>
      <dgm:spPr/>
      <dgm:t>
        <a:bodyPr/>
        <a:lstStyle/>
        <a:p>
          <a:endParaRPr lang="en-IN"/>
        </a:p>
      </dgm:t>
    </dgm:pt>
    <dgm:pt modelId="{258CCBF8-1505-4126-B087-BA62A23EFF54}" type="sibTrans" cxnId="{2082DECE-7D56-41C5-BE00-0AA58482F15D}">
      <dgm:prSet/>
      <dgm:spPr/>
      <dgm:t>
        <a:bodyPr/>
        <a:lstStyle/>
        <a:p>
          <a:endParaRPr lang="en-IN"/>
        </a:p>
      </dgm:t>
    </dgm:pt>
    <dgm:pt modelId="{4B9E6E5B-FE03-416D-B5FC-A7EFA951E3F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900" dirty="0">
              <a:solidFill>
                <a:srgbClr val="FFFF00"/>
              </a:solidFill>
            </a:rPr>
            <a:t>Assignment of II Term </a:t>
          </a:r>
        </a:p>
      </dgm:t>
    </dgm:pt>
    <dgm:pt modelId="{8C73CC1C-3C6C-4395-A73C-95642E75C956}" type="parTrans" cxnId="{DFE8F4D2-230E-4976-B0FD-45AD757D9129}">
      <dgm:prSet/>
      <dgm:spPr/>
      <dgm:t>
        <a:bodyPr/>
        <a:lstStyle/>
        <a:p>
          <a:endParaRPr lang="en-IN"/>
        </a:p>
      </dgm:t>
    </dgm:pt>
    <dgm:pt modelId="{307A7ADA-AE42-46FC-89E5-EFC7FFF77404}" type="sibTrans" cxnId="{DFE8F4D2-230E-4976-B0FD-45AD757D9129}">
      <dgm:prSet/>
      <dgm:spPr/>
      <dgm:t>
        <a:bodyPr/>
        <a:lstStyle/>
        <a:p>
          <a:endParaRPr lang="en-IN"/>
        </a:p>
      </dgm:t>
    </dgm:pt>
    <dgm:pt modelId="{8EBF56FE-B57F-4AF9-8A2F-4082A810615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800" dirty="0">
              <a:solidFill>
                <a:srgbClr val="FFFF00"/>
              </a:solidFill>
            </a:rPr>
            <a:t>Filled Assignment Books submission</a:t>
          </a:r>
        </a:p>
      </dgm:t>
    </dgm:pt>
    <dgm:pt modelId="{043CD294-BA01-43B3-BE73-E22020EF27A8}" type="parTrans" cxnId="{3BCC0B02-EF34-477C-9D25-F00683982B4A}">
      <dgm:prSet/>
      <dgm:spPr/>
      <dgm:t>
        <a:bodyPr/>
        <a:lstStyle/>
        <a:p>
          <a:endParaRPr lang="en-IN"/>
        </a:p>
      </dgm:t>
    </dgm:pt>
    <dgm:pt modelId="{DA9E2224-6834-41E3-B758-01697080D615}" type="sibTrans" cxnId="{3BCC0B02-EF34-477C-9D25-F00683982B4A}">
      <dgm:prSet/>
      <dgm:spPr/>
      <dgm:t>
        <a:bodyPr/>
        <a:lstStyle/>
        <a:p>
          <a:endParaRPr lang="en-IN"/>
        </a:p>
      </dgm:t>
    </dgm:pt>
    <dgm:pt modelId="{97283B81-ABFB-45AD-AA50-AB95324D1FC3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50" dirty="0">
              <a:solidFill>
                <a:srgbClr val="FFFF00"/>
              </a:solidFill>
            </a:rPr>
            <a:t>Evaluation </a:t>
          </a:r>
        </a:p>
      </dgm:t>
    </dgm:pt>
    <dgm:pt modelId="{96165F9C-B481-4343-A227-B2D08F2FE403}" type="parTrans" cxnId="{0BC491E6-840B-4ABD-8FC7-AECFE2A539FF}">
      <dgm:prSet/>
      <dgm:spPr/>
      <dgm:t>
        <a:bodyPr/>
        <a:lstStyle/>
        <a:p>
          <a:endParaRPr lang="en-IN"/>
        </a:p>
      </dgm:t>
    </dgm:pt>
    <dgm:pt modelId="{D4DE26D6-38C5-4861-9B53-0AE24B5D3F51}" type="sibTrans" cxnId="{0BC491E6-840B-4ABD-8FC7-AECFE2A539FF}">
      <dgm:prSet/>
      <dgm:spPr/>
      <dgm:t>
        <a:bodyPr/>
        <a:lstStyle/>
        <a:p>
          <a:endParaRPr lang="en-IN"/>
        </a:p>
      </dgm:t>
    </dgm:pt>
    <dgm:pt modelId="{31F3AEF4-5827-484F-A433-0598E7E3E59C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50" dirty="0">
              <a:solidFill>
                <a:srgbClr val="FFFF00"/>
              </a:solidFill>
            </a:rPr>
            <a:t>Contact Classes </a:t>
          </a:r>
        </a:p>
      </dgm:t>
    </dgm:pt>
    <dgm:pt modelId="{84487ED5-F203-40CF-8EBC-F2C62B5189C7}" type="parTrans" cxnId="{EB2CBA78-6D24-499B-84CD-09C6C21C2D27}">
      <dgm:prSet/>
      <dgm:spPr/>
      <dgm:t>
        <a:bodyPr/>
        <a:lstStyle/>
        <a:p>
          <a:endParaRPr lang="en-IN"/>
        </a:p>
      </dgm:t>
    </dgm:pt>
    <dgm:pt modelId="{78189B9D-1441-4669-9943-3CC5975317D6}" type="sibTrans" cxnId="{EB2CBA78-6D24-499B-84CD-09C6C21C2D27}">
      <dgm:prSet/>
      <dgm:spPr/>
      <dgm:t>
        <a:bodyPr/>
        <a:lstStyle/>
        <a:p>
          <a:endParaRPr lang="en-IN"/>
        </a:p>
      </dgm:t>
    </dgm:pt>
    <dgm:pt modelId="{28C15A53-985C-4F00-A038-BFA96DA25A8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400" dirty="0">
              <a:solidFill>
                <a:srgbClr val="FFFF00"/>
              </a:solidFill>
            </a:rPr>
            <a:t>Exams </a:t>
          </a:r>
        </a:p>
      </dgm:t>
    </dgm:pt>
    <dgm:pt modelId="{4460C4BD-7484-4A9F-89B2-82845F00BA9A}" type="parTrans" cxnId="{6A01EB3B-8D30-4596-A245-DA784CF10FD2}">
      <dgm:prSet/>
      <dgm:spPr/>
      <dgm:t>
        <a:bodyPr/>
        <a:lstStyle/>
        <a:p>
          <a:endParaRPr lang="en-IN"/>
        </a:p>
      </dgm:t>
    </dgm:pt>
    <dgm:pt modelId="{6D655E95-D9BF-42DA-8435-1FE1FFCF0842}" type="sibTrans" cxnId="{6A01EB3B-8D30-4596-A245-DA784CF10FD2}">
      <dgm:prSet/>
      <dgm:spPr/>
      <dgm:t>
        <a:bodyPr/>
        <a:lstStyle/>
        <a:p>
          <a:endParaRPr lang="en-IN"/>
        </a:p>
      </dgm:t>
    </dgm:pt>
    <dgm:pt modelId="{E7F1E599-8AA5-4D30-A94A-74E0D95AADA1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dirty="0">
              <a:solidFill>
                <a:srgbClr val="FFFF00"/>
              </a:solidFill>
            </a:rPr>
            <a:t>2nd Term of Fees &amp; Book</a:t>
          </a:r>
        </a:p>
      </dgm:t>
    </dgm:pt>
    <dgm:pt modelId="{427ACB71-A6C2-4B76-86C9-F17F5F916105}" type="parTrans" cxnId="{C2D1A3F3-F758-4BA7-9DE2-B9DA0E6EB95C}">
      <dgm:prSet/>
      <dgm:spPr/>
      <dgm:t>
        <a:bodyPr/>
        <a:lstStyle/>
        <a:p>
          <a:endParaRPr lang="en-IN"/>
        </a:p>
      </dgm:t>
    </dgm:pt>
    <dgm:pt modelId="{51C3FB3A-7338-4BB0-9C17-6EE8195A62E5}" type="sibTrans" cxnId="{C2D1A3F3-F758-4BA7-9DE2-B9DA0E6EB95C}">
      <dgm:prSet/>
      <dgm:spPr/>
      <dgm:t>
        <a:bodyPr/>
        <a:lstStyle/>
        <a:p>
          <a:endParaRPr lang="en-IN"/>
        </a:p>
      </dgm:t>
    </dgm:pt>
    <dgm:pt modelId="{97396E2F-60C4-45D7-8C9E-FA081D01B50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900" dirty="0">
              <a:solidFill>
                <a:srgbClr val="FFFF00"/>
              </a:solidFill>
            </a:rPr>
            <a:t>Application Received </a:t>
          </a:r>
          <a:endParaRPr lang="en-IN" sz="900" dirty="0">
            <a:solidFill>
              <a:srgbClr val="FFFF00"/>
            </a:solidFill>
          </a:endParaRPr>
        </a:p>
      </dgm:t>
    </dgm:pt>
    <dgm:pt modelId="{218483F2-18CE-41C8-8293-F24121379314}" type="parTrans" cxnId="{A1D390E6-FC8A-4A4A-92C9-1B69C5D1CD9C}">
      <dgm:prSet/>
      <dgm:spPr/>
      <dgm:t>
        <a:bodyPr/>
        <a:lstStyle/>
        <a:p>
          <a:endParaRPr lang="en-IN"/>
        </a:p>
      </dgm:t>
    </dgm:pt>
    <dgm:pt modelId="{020123E1-44D8-409F-A786-573DED66EE08}" type="sibTrans" cxnId="{A1D390E6-FC8A-4A4A-92C9-1B69C5D1CD9C}">
      <dgm:prSet/>
      <dgm:spPr/>
      <dgm:t>
        <a:bodyPr/>
        <a:lstStyle/>
        <a:p>
          <a:endParaRPr lang="en-IN"/>
        </a:p>
      </dgm:t>
    </dgm:pt>
    <dgm:pt modelId="{8F8BE8D8-83AC-430F-9E75-DB9170ABC24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50" dirty="0">
              <a:solidFill>
                <a:srgbClr val="FFFF00"/>
              </a:solidFill>
            </a:rPr>
            <a:t>Submission II Term assignment</a:t>
          </a:r>
        </a:p>
      </dgm:t>
    </dgm:pt>
    <dgm:pt modelId="{DB73F0D4-3DCF-4314-88D4-DCEF1E0142B6}" type="parTrans" cxnId="{D9E870EB-B266-49E0-A9FE-9DA0EDF6D7A3}">
      <dgm:prSet/>
      <dgm:spPr/>
      <dgm:t>
        <a:bodyPr/>
        <a:lstStyle/>
        <a:p>
          <a:endParaRPr lang="en-IN"/>
        </a:p>
      </dgm:t>
    </dgm:pt>
    <dgm:pt modelId="{6754BE1F-3055-4730-8270-9E3D39FD39DE}" type="sibTrans" cxnId="{D9E870EB-B266-49E0-A9FE-9DA0EDF6D7A3}">
      <dgm:prSet/>
      <dgm:spPr/>
      <dgm:t>
        <a:bodyPr/>
        <a:lstStyle/>
        <a:p>
          <a:endParaRPr lang="en-IN"/>
        </a:p>
      </dgm:t>
    </dgm:pt>
    <dgm:pt modelId="{81C2CC12-D87C-4BE6-83C0-7B9BD0165BFA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50" dirty="0">
              <a:solidFill>
                <a:srgbClr val="FFFF00"/>
              </a:solidFill>
            </a:rPr>
            <a:t>Contact classes </a:t>
          </a:r>
          <a:r>
            <a:rPr lang="en-IN" sz="1050" dirty="0" err="1">
              <a:solidFill>
                <a:srgbClr val="FFFF00"/>
              </a:solidFill>
            </a:rPr>
            <a:t>entimation</a:t>
          </a:r>
          <a:endParaRPr lang="en-IN" sz="1050" dirty="0">
            <a:solidFill>
              <a:srgbClr val="FFFF00"/>
            </a:solidFill>
          </a:endParaRPr>
        </a:p>
      </dgm:t>
    </dgm:pt>
    <dgm:pt modelId="{0C7456DB-53A5-4EAE-8D09-D1CB4031D928}" type="parTrans" cxnId="{3830FB61-C942-44D2-83E6-8DBF6FE8E946}">
      <dgm:prSet/>
      <dgm:spPr/>
      <dgm:t>
        <a:bodyPr/>
        <a:lstStyle/>
        <a:p>
          <a:endParaRPr lang="en-IN"/>
        </a:p>
      </dgm:t>
    </dgm:pt>
    <dgm:pt modelId="{03BAE3BA-F584-45B4-B0C6-C76940E3A8E8}" type="sibTrans" cxnId="{3830FB61-C942-44D2-83E6-8DBF6FE8E946}">
      <dgm:prSet/>
      <dgm:spPr/>
      <dgm:t>
        <a:bodyPr/>
        <a:lstStyle/>
        <a:p>
          <a:endParaRPr lang="en-IN"/>
        </a:p>
      </dgm:t>
    </dgm:pt>
    <dgm:pt modelId="{C1AA19B3-66AE-4253-9CF9-DA00F8274D32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00" dirty="0">
              <a:solidFill>
                <a:srgbClr val="FFFF00"/>
              </a:solidFill>
            </a:rPr>
            <a:t>Contact Classes</a:t>
          </a:r>
        </a:p>
      </dgm:t>
    </dgm:pt>
    <dgm:pt modelId="{3A9CB22F-AF07-45C1-8396-945F922B9C0F}" type="parTrans" cxnId="{D87E2699-0A35-4532-835E-5B0BA332D20E}">
      <dgm:prSet/>
      <dgm:spPr/>
      <dgm:t>
        <a:bodyPr/>
        <a:lstStyle/>
        <a:p>
          <a:endParaRPr lang="en-IN"/>
        </a:p>
      </dgm:t>
    </dgm:pt>
    <dgm:pt modelId="{432380BB-6D98-4367-B56A-DA15A826D243}" type="sibTrans" cxnId="{D87E2699-0A35-4532-835E-5B0BA332D20E}">
      <dgm:prSet/>
      <dgm:spPr/>
      <dgm:t>
        <a:bodyPr/>
        <a:lstStyle/>
        <a:p>
          <a:endParaRPr lang="en-IN"/>
        </a:p>
      </dgm:t>
    </dgm:pt>
    <dgm:pt modelId="{BF632BD1-AFBF-4337-B7A7-B95AFB148E24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200" dirty="0">
              <a:solidFill>
                <a:srgbClr val="FFFF00"/>
              </a:solidFill>
            </a:rPr>
            <a:t>Exams</a:t>
          </a:r>
        </a:p>
      </dgm:t>
    </dgm:pt>
    <dgm:pt modelId="{53DF3C4D-366E-4D52-8495-EA1106E3CA13}" type="parTrans" cxnId="{05F3706E-BA70-49BD-8611-BC3B5CEE9641}">
      <dgm:prSet/>
      <dgm:spPr/>
      <dgm:t>
        <a:bodyPr/>
        <a:lstStyle/>
        <a:p>
          <a:endParaRPr lang="en-IN"/>
        </a:p>
      </dgm:t>
    </dgm:pt>
    <dgm:pt modelId="{A3FE8328-EC0A-49DC-AAA4-36D88A59C748}" type="sibTrans" cxnId="{05F3706E-BA70-49BD-8611-BC3B5CEE9641}">
      <dgm:prSet/>
      <dgm:spPr/>
      <dgm:t>
        <a:bodyPr/>
        <a:lstStyle/>
        <a:p>
          <a:endParaRPr lang="en-IN"/>
        </a:p>
      </dgm:t>
    </dgm:pt>
    <dgm:pt modelId="{3E6AF49A-EE75-4EE6-A005-4B1D49AA0941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200" dirty="0">
              <a:solidFill>
                <a:srgbClr val="FFFF00"/>
              </a:solidFill>
            </a:rPr>
            <a:t>Results</a:t>
          </a:r>
        </a:p>
      </dgm:t>
    </dgm:pt>
    <dgm:pt modelId="{A7AA56C2-3609-4784-A67A-D9FA1D499F8C}" type="parTrans" cxnId="{247E95A4-B990-4B00-99DD-4E1FB4347A14}">
      <dgm:prSet/>
      <dgm:spPr/>
      <dgm:t>
        <a:bodyPr/>
        <a:lstStyle/>
        <a:p>
          <a:endParaRPr lang="en-IN"/>
        </a:p>
      </dgm:t>
    </dgm:pt>
    <dgm:pt modelId="{7223E8FE-ACD1-4D66-8074-ED82C1B16282}" type="sibTrans" cxnId="{247E95A4-B990-4B00-99DD-4E1FB4347A14}">
      <dgm:prSet/>
      <dgm:spPr/>
      <dgm:t>
        <a:bodyPr/>
        <a:lstStyle/>
        <a:p>
          <a:endParaRPr lang="en-IN"/>
        </a:p>
      </dgm:t>
    </dgm:pt>
    <dgm:pt modelId="{C7F85C85-1B16-4BB6-844A-36E4AD823AE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00" dirty="0">
              <a:solidFill>
                <a:srgbClr val="FFFF00"/>
              </a:solidFill>
            </a:rPr>
            <a:t>Certificates</a:t>
          </a:r>
        </a:p>
      </dgm:t>
    </dgm:pt>
    <dgm:pt modelId="{3B75EB8E-38FA-40A1-B558-B4E421E8C0E1}" type="parTrans" cxnId="{24895963-55F2-410F-9AEA-7BA04FE37954}">
      <dgm:prSet/>
      <dgm:spPr/>
      <dgm:t>
        <a:bodyPr/>
        <a:lstStyle/>
        <a:p>
          <a:endParaRPr lang="en-IN"/>
        </a:p>
      </dgm:t>
    </dgm:pt>
    <dgm:pt modelId="{70AB05A7-1500-4F33-81B5-0B180F37F3B5}" type="sibTrans" cxnId="{24895963-55F2-410F-9AEA-7BA04FE37954}">
      <dgm:prSet/>
      <dgm:spPr/>
      <dgm:t>
        <a:bodyPr/>
        <a:lstStyle/>
        <a:p>
          <a:endParaRPr lang="en-IN"/>
        </a:p>
      </dgm:t>
    </dgm:pt>
    <dgm:pt modelId="{3C1F74D5-8FE8-4417-BA36-6BFDE2C33ECB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1000" dirty="0">
              <a:solidFill>
                <a:srgbClr val="FFFF00"/>
              </a:solidFill>
            </a:rPr>
            <a:t>Academic Year</a:t>
          </a:r>
        </a:p>
      </dgm:t>
    </dgm:pt>
    <dgm:pt modelId="{54E51E84-06CB-430C-BF80-39B3049984B2}" type="parTrans" cxnId="{8849D62A-D163-4090-B20E-1E52F615B35A}">
      <dgm:prSet/>
      <dgm:spPr/>
      <dgm:t>
        <a:bodyPr/>
        <a:lstStyle/>
        <a:p>
          <a:endParaRPr lang="en-IN"/>
        </a:p>
      </dgm:t>
    </dgm:pt>
    <dgm:pt modelId="{623DE289-D0BC-4244-B453-860B0703D26E}" type="sibTrans" cxnId="{8849D62A-D163-4090-B20E-1E52F615B35A}">
      <dgm:prSet/>
      <dgm:spPr/>
      <dgm:t>
        <a:bodyPr/>
        <a:lstStyle/>
        <a:p>
          <a:endParaRPr lang="en-IN"/>
        </a:p>
      </dgm:t>
    </dgm:pt>
    <dgm:pt modelId="{75671FDA-E77A-444B-AA51-B59F7C4ACDE4}" type="pres">
      <dgm:prSet presAssocID="{E264AC19-B115-40AA-9C6C-1EBAD2F6CD4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6BB07DF8-65EF-4CCC-8369-A53C284EA453}" type="pres">
      <dgm:prSet presAssocID="{572BB4E2-BE26-4CDC-A624-83FA0B63FCC4}" presName="node" presStyleLbl="node1" presStyleIdx="0" presStyleCnt="19" custScaleX="145650" custScaleY="24138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660C2F35-D70C-4E60-B92B-673A4E67E924}" type="pres">
      <dgm:prSet presAssocID="{572BB4E2-BE26-4CDC-A624-83FA0B63FCC4}" presName="spNode" presStyleCnt="0"/>
      <dgm:spPr/>
    </dgm:pt>
    <dgm:pt modelId="{8152C0A0-717B-434D-812C-19DC3E775815}" type="pres">
      <dgm:prSet presAssocID="{A2007DF3-3460-4C83-ADA4-34C6099D4398}" presName="sibTrans" presStyleLbl="sibTrans1D1" presStyleIdx="0" presStyleCnt="19"/>
      <dgm:spPr/>
      <dgm:t>
        <a:bodyPr/>
        <a:lstStyle/>
        <a:p>
          <a:endParaRPr lang="en-IN"/>
        </a:p>
      </dgm:t>
    </dgm:pt>
    <dgm:pt modelId="{A3D2CA9B-DC35-42FE-985A-D932B4A22806}" type="pres">
      <dgm:prSet presAssocID="{97396E2F-60C4-45D7-8C9E-FA081D01B50B}" presName="node" presStyleLbl="node1" presStyleIdx="1" presStyleCnt="19" custScaleX="137720" custScaleY="19497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514A781-732C-434C-B4D9-05DE428BA7F4}" type="pres">
      <dgm:prSet presAssocID="{97396E2F-60C4-45D7-8C9E-FA081D01B50B}" presName="spNode" presStyleCnt="0"/>
      <dgm:spPr/>
    </dgm:pt>
    <dgm:pt modelId="{4F6DFAAC-DEA0-4AAC-B961-3A153261696A}" type="pres">
      <dgm:prSet presAssocID="{020123E1-44D8-409F-A786-573DED66EE08}" presName="sibTrans" presStyleLbl="sibTrans1D1" presStyleIdx="1" presStyleCnt="19"/>
      <dgm:spPr/>
      <dgm:t>
        <a:bodyPr/>
        <a:lstStyle/>
        <a:p>
          <a:endParaRPr lang="en-IN"/>
        </a:p>
      </dgm:t>
    </dgm:pt>
    <dgm:pt modelId="{7AECF6B8-3C96-42D5-9788-212E5D45AF86}" type="pres">
      <dgm:prSet presAssocID="{09F8C182-2DA9-45BD-9F28-85942931E47D}" presName="node" presStyleLbl="node1" presStyleIdx="2" presStyleCnt="19" custScaleX="130091" custScaleY="1596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49E127-B7B5-4E7A-94BA-9A30DA725879}" type="pres">
      <dgm:prSet presAssocID="{09F8C182-2DA9-45BD-9F28-85942931E47D}" presName="spNode" presStyleCnt="0"/>
      <dgm:spPr/>
    </dgm:pt>
    <dgm:pt modelId="{2E626631-DAB9-412B-866B-A55D13474492}" type="pres">
      <dgm:prSet presAssocID="{D4C90921-BF29-48B9-9F59-9F41418E7BC3}" presName="sibTrans" presStyleLbl="sibTrans1D1" presStyleIdx="2" presStyleCnt="19"/>
      <dgm:spPr/>
      <dgm:t>
        <a:bodyPr/>
        <a:lstStyle/>
        <a:p>
          <a:endParaRPr lang="en-IN"/>
        </a:p>
      </dgm:t>
    </dgm:pt>
    <dgm:pt modelId="{70982C72-7C22-46E1-A353-D2C40704D7BF}" type="pres">
      <dgm:prSet presAssocID="{CC3D5010-E406-464F-8B92-BEF6CC810A26}" presName="node" presStyleLbl="node1" presStyleIdx="3" presStyleCnt="19" custScaleX="147961" custScaleY="1770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756F3A1-C745-46E0-A171-A577355BB490}" type="pres">
      <dgm:prSet presAssocID="{CC3D5010-E406-464F-8B92-BEF6CC810A26}" presName="spNode" presStyleCnt="0"/>
      <dgm:spPr/>
    </dgm:pt>
    <dgm:pt modelId="{C65593F5-0EC2-4332-AED4-86D8BC1E8F5D}" type="pres">
      <dgm:prSet presAssocID="{EE1BDB2D-FCE0-48E5-96B0-11A65179E5C3}" presName="sibTrans" presStyleLbl="sibTrans1D1" presStyleIdx="3" presStyleCnt="19"/>
      <dgm:spPr/>
      <dgm:t>
        <a:bodyPr/>
        <a:lstStyle/>
        <a:p>
          <a:endParaRPr lang="en-IN"/>
        </a:p>
      </dgm:t>
    </dgm:pt>
    <dgm:pt modelId="{69651391-548E-443C-8970-1C1A4CEA7C1E}" type="pres">
      <dgm:prSet presAssocID="{DE65C1A1-DE3B-4D70-97CA-E3E5F2D9B92D}" presName="node" presStyleLbl="node1" presStyleIdx="4" presStyleCnt="19" custScaleX="130095" custScaleY="20914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30D079-E2DD-4AD4-9419-EE9ED68C5B30}" type="pres">
      <dgm:prSet presAssocID="{DE65C1A1-DE3B-4D70-97CA-E3E5F2D9B92D}" presName="spNode" presStyleCnt="0"/>
      <dgm:spPr/>
    </dgm:pt>
    <dgm:pt modelId="{8FCE3A2B-F2BA-4DD2-AB2F-6FAB4F657364}" type="pres">
      <dgm:prSet presAssocID="{A34715D7-9562-4EA3-93E0-7A2F2ADE7A29}" presName="sibTrans" presStyleLbl="sibTrans1D1" presStyleIdx="4" presStyleCnt="19"/>
      <dgm:spPr/>
      <dgm:t>
        <a:bodyPr/>
        <a:lstStyle/>
        <a:p>
          <a:endParaRPr lang="en-IN"/>
        </a:p>
      </dgm:t>
    </dgm:pt>
    <dgm:pt modelId="{506EAEAE-4F0E-4B1E-A377-427132438EBE}" type="pres">
      <dgm:prSet presAssocID="{B0A5A3D1-D231-4D16-AF83-467AF506158C}" presName="node" presStyleLbl="node1" presStyleIdx="5" presStyleCnt="19" custScaleX="146846" custScaleY="24343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B3203ADF-A52F-4DBD-A5FD-47545193B406}" type="pres">
      <dgm:prSet presAssocID="{B0A5A3D1-D231-4D16-AF83-467AF506158C}" presName="spNode" presStyleCnt="0"/>
      <dgm:spPr/>
    </dgm:pt>
    <dgm:pt modelId="{683E9F85-270E-493C-A416-7CB46544CB92}" type="pres">
      <dgm:prSet presAssocID="{258CCBF8-1505-4126-B087-BA62A23EFF54}" presName="sibTrans" presStyleLbl="sibTrans1D1" presStyleIdx="5" presStyleCnt="19"/>
      <dgm:spPr/>
      <dgm:t>
        <a:bodyPr/>
        <a:lstStyle/>
        <a:p>
          <a:endParaRPr lang="en-IN"/>
        </a:p>
      </dgm:t>
    </dgm:pt>
    <dgm:pt modelId="{D73781C2-6448-4015-9ECE-ACB96469504D}" type="pres">
      <dgm:prSet presAssocID="{8EBF56FE-B57F-4AF9-8A2F-4082A8106154}" presName="node" presStyleLbl="node1" presStyleIdx="6" presStyleCnt="19" custScaleX="174302" custScaleY="1914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D4C4F43-3BFD-45D3-B5F8-6D65BF866953}" type="pres">
      <dgm:prSet presAssocID="{8EBF56FE-B57F-4AF9-8A2F-4082A8106154}" presName="spNode" presStyleCnt="0"/>
      <dgm:spPr/>
    </dgm:pt>
    <dgm:pt modelId="{4EA8EF05-A432-4D53-83A9-6888CDB09419}" type="pres">
      <dgm:prSet presAssocID="{DA9E2224-6834-41E3-B758-01697080D615}" presName="sibTrans" presStyleLbl="sibTrans1D1" presStyleIdx="6" presStyleCnt="19"/>
      <dgm:spPr/>
      <dgm:t>
        <a:bodyPr/>
        <a:lstStyle/>
        <a:p>
          <a:endParaRPr lang="en-IN"/>
        </a:p>
      </dgm:t>
    </dgm:pt>
    <dgm:pt modelId="{B74B7E1F-4837-4033-A4D8-DB2D3D570DEF}" type="pres">
      <dgm:prSet presAssocID="{97283B81-ABFB-45AD-AA50-AB95324D1FC3}" presName="node" presStyleLbl="node1" presStyleIdx="7" presStyleCnt="19" custScaleX="143150" custScaleY="16956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0CF98A5-4001-4016-9705-A209E653969A}" type="pres">
      <dgm:prSet presAssocID="{97283B81-ABFB-45AD-AA50-AB95324D1FC3}" presName="spNode" presStyleCnt="0"/>
      <dgm:spPr/>
    </dgm:pt>
    <dgm:pt modelId="{142B6B28-3F9B-4A3A-82F7-C634A20AAD6B}" type="pres">
      <dgm:prSet presAssocID="{D4DE26D6-38C5-4861-9B53-0AE24B5D3F51}" presName="sibTrans" presStyleLbl="sibTrans1D1" presStyleIdx="7" presStyleCnt="19"/>
      <dgm:spPr/>
      <dgm:t>
        <a:bodyPr/>
        <a:lstStyle/>
        <a:p>
          <a:endParaRPr lang="en-IN"/>
        </a:p>
      </dgm:t>
    </dgm:pt>
    <dgm:pt modelId="{C7C0BA98-0667-4EA9-920C-A40B7FE54435}" type="pres">
      <dgm:prSet presAssocID="{31F3AEF4-5827-484F-A433-0598E7E3E59C}" presName="node" presStyleLbl="node1" presStyleIdx="8" presStyleCnt="19" custScaleX="120570" custScaleY="17807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2CC79D-8EDD-44A7-B978-31A2CB7B4B49}" type="pres">
      <dgm:prSet presAssocID="{31F3AEF4-5827-484F-A433-0598E7E3E59C}" presName="spNode" presStyleCnt="0"/>
      <dgm:spPr/>
    </dgm:pt>
    <dgm:pt modelId="{E52A98F7-3877-4122-80EA-161CF6550F78}" type="pres">
      <dgm:prSet presAssocID="{78189B9D-1441-4669-9943-3CC5975317D6}" presName="sibTrans" presStyleLbl="sibTrans1D1" presStyleIdx="8" presStyleCnt="19"/>
      <dgm:spPr/>
      <dgm:t>
        <a:bodyPr/>
        <a:lstStyle/>
        <a:p>
          <a:endParaRPr lang="en-IN"/>
        </a:p>
      </dgm:t>
    </dgm:pt>
    <dgm:pt modelId="{752881F8-D2DC-48DA-8B94-E968CD0B834E}" type="pres">
      <dgm:prSet presAssocID="{28C15A53-985C-4F00-A038-BFA96DA25A8B}" presName="node" presStyleLbl="node1" presStyleIdx="9" presStyleCnt="19" custScaleX="142562" custScaleY="153899" custRadScaleRad="102897" custRadScaleInc="31388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15B82C0-8213-4A86-9DD7-FBA197444B6C}" type="pres">
      <dgm:prSet presAssocID="{28C15A53-985C-4F00-A038-BFA96DA25A8B}" presName="spNode" presStyleCnt="0"/>
      <dgm:spPr/>
    </dgm:pt>
    <dgm:pt modelId="{1302614C-B307-4C52-8637-5A12A2B53896}" type="pres">
      <dgm:prSet presAssocID="{6D655E95-D9BF-42DA-8435-1FE1FFCF0842}" presName="sibTrans" presStyleLbl="sibTrans1D1" presStyleIdx="9" presStyleCnt="19"/>
      <dgm:spPr/>
      <dgm:t>
        <a:bodyPr/>
        <a:lstStyle/>
        <a:p>
          <a:endParaRPr lang="en-IN"/>
        </a:p>
      </dgm:t>
    </dgm:pt>
    <dgm:pt modelId="{E3E1DB6D-DF34-4B71-A54E-70936608C153}" type="pres">
      <dgm:prSet presAssocID="{E7F1E599-8AA5-4D30-A94A-74E0D95AADA1}" presName="node" presStyleLbl="node1" presStyleIdx="10" presStyleCnt="19" custScaleX="140071" custScaleY="164051" custRadScaleRad="101477" custRadScaleInc="2237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B67FC7-A965-4480-850F-35F874986A8F}" type="pres">
      <dgm:prSet presAssocID="{E7F1E599-8AA5-4D30-A94A-74E0D95AADA1}" presName="spNode" presStyleCnt="0"/>
      <dgm:spPr/>
    </dgm:pt>
    <dgm:pt modelId="{C9F0C514-8691-406D-8B7D-4521E7FCC06B}" type="pres">
      <dgm:prSet presAssocID="{51C3FB3A-7338-4BB0-9C17-6EE8195A62E5}" presName="sibTrans" presStyleLbl="sibTrans1D1" presStyleIdx="10" presStyleCnt="19"/>
      <dgm:spPr/>
      <dgm:t>
        <a:bodyPr/>
        <a:lstStyle/>
        <a:p>
          <a:endParaRPr lang="en-IN"/>
        </a:p>
      </dgm:t>
    </dgm:pt>
    <dgm:pt modelId="{37BDEF72-726D-4A03-A9C0-FD5C8ACD1790}" type="pres">
      <dgm:prSet presAssocID="{4B9E6E5B-FE03-416D-B5FC-A7EFA951E3F4}" presName="node" presStyleLbl="node1" presStyleIdx="11" presStyleCnt="19" custScaleX="161328" custScaleY="188415" custRadScaleRad="101571" custRadScaleInc="1306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900F96A-D4BC-4BFE-A779-B1DEA4066E94}" type="pres">
      <dgm:prSet presAssocID="{4B9E6E5B-FE03-416D-B5FC-A7EFA951E3F4}" presName="spNode" presStyleCnt="0"/>
      <dgm:spPr/>
    </dgm:pt>
    <dgm:pt modelId="{35483947-8E12-44EA-8E59-A6A8FE8C821F}" type="pres">
      <dgm:prSet presAssocID="{307A7ADA-AE42-46FC-89E5-EFC7FFF77404}" presName="sibTrans" presStyleLbl="sibTrans1D1" presStyleIdx="11" presStyleCnt="19"/>
      <dgm:spPr/>
      <dgm:t>
        <a:bodyPr/>
        <a:lstStyle/>
        <a:p>
          <a:endParaRPr lang="en-IN"/>
        </a:p>
      </dgm:t>
    </dgm:pt>
    <dgm:pt modelId="{9B143295-0A31-4083-AEF0-A503DA072BF7}" type="pres">
      <dgm:prSet presAssocID="{8F8BE8D8-83AC-430F-9E75-DB9170ABC24B}" presName="node" presStyleLbl="node1" presStyleIdx="12" presStyleCnt="19" custScaleX="162068" custScaleY="170344" custRadScaleRad="101615" custRadScaleInc="52926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4E873ED-7D71-451D-89D1-F3BD85E67D64}" type="pres">
      <dgm:prSet presAssocID="{8F8BE8D8-83AC-430F-9E75-DB9170ABC24B}" presName="spNode" presStyleCnt="0"/>
      <dgm:spPr/>
    </dgm:pt>
    <dgm:pt modelId="{5CE22B48-6054-456A-A15D-47C7B5A5C6FB}" type="pres">
      <dgm:prSet presAssocID="{6754BE1F-3055-4730-8270-9E3D39FD39DE}" presName="sibTrans" presStyleLbl="sibTrans1D1" presStyleIdx="12" presStyleCnt="19"/>
      <dgm:spPr/>
      <dgm:t>
        <a:bodyPr/>
        <a:lstStyle/>
        <a:p>
          <a:endParaRPr lang="en-IN"/>
        </a:p>
      </dgm:t>
    </dgm:pt>
    <dgm:pt modelId="{E746C2B5-589B-46E1-822C-EC492B773A68}" type="pres">
      <dgm:prSet presAssocID="{81C2CC12-D87C-4BE6-83C0-7B9BD0165BFA}" presName="node" presStyleLbl="node1" presStyleIdx="13" presStyleCnt="19" custScaleX="144466" custScaleY="178571" custRadScaleRad="99578" custRadScaleInc="41652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051551-0F92-4B62-A2F9-54EB4F65DB0B}" type="pres">
      <dgm:prSet presAssocID="{81C2CC12-D87C-4BE6-83C0-7B9BD0165BFA}" presName="spNode" presStyleCnt="0"/>
      <dgm:spPr/>
    </dgm:pt>
    <dgm:pt modelId="{156B810E-7FC2-4786-ADF2-E2AE2C4C852C}" type="pres">
      <dgm:prSet presAssocID="{03BAE3BA-F584-45B4-B0C6-C76940E3A8E8}" presName="sibTrans" presStyleLbl="sibTrans1D1" presStyleIdx="13" presStyleCnt="19"/>
      <dgm:spPr/>
      <dgm:t>
        <a:bodyPr/>
        <a:lstStyle/>
        <a:p>
          <a:endParaRPr lang="en-IN"/>
        </a:p>
      </dgm:t>
    </dgm:pt>
    <dgm:pt modelId="{095A4624-F0FB-4149-86AA-0CFDD925C831}" type="pres">
      <dgm:prSet presAssocID="{C1AA19B3-66AE-4253-9CF9-DA00F8274D32}" presName="node" presStyleLbl="node1" presStyleIdx="14" presStyleCnt="19" custScaleX="114430" custScaleY="197259" custRadScaleRad="99440" custRadScaleInc="3050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1614AE3-E3BC-4884-B47A-CFB5C8146F05}" type="pres">
      <dgm:prSet presAssocID="{C1AA19B3-66AE-4253-9CF9-DA00F8274D32}" presName="spNode" presStyleCnt="0"/>
      <dgm:spPr/>
    </dgm:pt>
    <dgm:pt modelId="{BF6D21AB-6EEA-4340-8E00-35CA48A28F19}" type="pres">
      <dgm:prSet presAssocID="{432380BB-6D98-4367-B56A-DA15A826D243}" presName="sibTrans" presStyleLbl="sibTrans1D1" presStyleIdx="14" presStyleCnt="19"/>
      <dgm:spPr/>
      <dgm:t>
        <a:bodyPr/>
        <a:lstStyle/>
        <a:p>
          <a:endParaRPr lang="en-IN"/>
        </a:p>
      </dgm:t>
    </dgm:pt>
    <dgm:pt modelId="{4890E101-539A-44C3-82EB-0BB5E4FE446A}" type="pres">
      <dgm:prSet presAssocID="{BF632BD1-AFBF-4337-B7A7-B95AFB148E24}" presName="node" presStyleLbl="node1" presStyleIdx="15" presStyleCnt="19" custScaleX="125735" custScaleY="163570" custRadScaleRad="97524" custRadScaleInc="-2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9E61FDC-1D60-450E-A392-C72B334F20DD}" type="pres">
      <dgm:prSet presAssocID="{BF632BD1-AFBF-4337-B7A7-B95AFB148E24}" presName="spNode" presStyleCnt="0"/>
      <dgm:spPr/>
    </dgm:pt>
    <dgm:pt modelId="{0ADF45CF-1FE5-4746-B9EA-8F1C80E9B428}" type="pres">
      <dgm:prSet presAssocID="{A3FE8328-EC0A-49DC-AAA4-36D88A59C748}" presName="sibTrans" presStyleLbl="sibTrans1D1" presStyleIdx="15" presStyleCnt="19"/>
      <dgm:spPr/>
      <dgm:t>
        <a:bodyPr/>
        <a:lstStyle/>
        <a:p>
          <a:endParaRPr lang="en-IN"/>
        </a:p>
      </dgm:t>
    </dgm:pt>
    <dgm:pt modelId="{86CE9B27-19A4-4D1A-882C-DF42FDEF8450}" type="pres">
      <dgm:prSet presAssocID="{3E6AF49A-EE75-4EE6-A005-4B1D49AA0941}" presName="node" presStyleLbl="node1" presStyleIdx="16" presStyleCnt="19" custScaleX="139443" custScaleY="181038" custRadScaleRad="99587" custRadScaleInc="-2311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26AE93B-87A9-48AD-88F0-17FBF610EAD3}" type="pres">
      <dgm:prSet presAssocID="{3E6AF49A-EE75-4EE6-A005-4B1D49AA0941}" presName="spNode" presStyleCnt="0"/>
      <dgm:spPr/>
    </dgm:pt>
    <dgm:pt modelId="{15C37DE4-72BC-49F7-9B47-81029E6E9765}" type="pres">
      <dgm:prSet presAssocID="{7223E8FE-ACD1-4D66-8074-ED82C1B16282}" presName="sibTrans" presStyleLbl="sibTrans1D1" presStyleIdx="16" presStyleCnt="19"/>
      <dgm:spPr/>
      <dgm:t>
        <a:bodyPr/>
        <a:lstStyle/>
        <a:p>
          <a:endParaRPr lang="en-IN"/>
        </a:p>
      </dgm:t>
    </dgm:pt>
    <dgm:pt modelId="{1792151A-E843-415F-88C3-11D01CE98188}" type="pres">
      <dgm:prSet presAssocID="{C7F85C85-1B16-4BB6-844A-36E4AD823AE6}" presName="node" presStyleLbl="node1" presStyleIdx="17" presStyleCnt="19" custScaleX="132490" custScaleY="150784" custRadScaleRad="99729" custRadScaleInc="36890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9E82182B-742A-44FA-9141-6A4A2F6598D4}" type="pres">
      <dgm:prSet presAssocID="{C7F85C85-1B16-4BB6-844A-36E4AD823AE6}" presName="spNode" presStyleCnt="0"/>
      <dgm:spPr/>
    </dgm:pt>
    <dgm:pt modelId="{D7BAD0B5-98DA-4224-9223-C01B26A33A75}" type="pres">
      <dgm:prSet presAssocID="{70AB05A7-1500-4F33-81B5-0B180F37F3B5}" presName="sibTrans" presStyleLbl="sibTrans1D1" presStyleIdx="17" presStyleCnt="19"/>
      <dgm:spPr/>
      <dgm:t>
        <a:bodyPr/>
        <a:lstStyle/>
        <a:p>
          <a:endParaRPr lang="en-IN"/>
        </a:p>
      </dgm:t>
    </dgm:pt>
    <dgm:pt modelId="{B7E6E4E3-E754-4626-A765-B20E2BEC2CD4}" type="pres">
      <dgm:prSet presAssocID="{3C1F74D5-8FE8-4417-BA36-6BFDE2C33ECB}" presName="node" presStyleLbl="node1" presStyleIdx="18" presStyleCnt="19" custScaleX="131681" custScaleY="2085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5A88A09-0F4A-4E4D-B57A-C4F5F1098732}" type="pres">
      <dgm:prSet presAssocID="{3C1F74D5-8FE8-4417-BA36-6BFDE2C33ECB}" presName="spNode" presStyleCnt="0"/>
      <dgm:spPr/>
    </dgm:pt>
    <dgm:pt modelId="{D16E73DD-75C8-40E5-9E8A-01A277AD17B8}" type="pres">
      <dgm:prSet presAssocID="{623DE289-D0BC-4244-B453-860B0703D26E}" presName="sibTrans" presStyleLbl="sibTrans1D1" presStyleIdx="18" presStyleCnt="19"/>
      <dgm:spPr/>
      <dgm:t>
        <a:bodyPr/>
        <a:lstStyle/>
        <a:p>
          <a:endParaRPr lang="en-IN"/>
        </a:p>
      </dgm:t>
    </dgm:pt>
  </dgm:ptLst>
  <dgm:cxnLst>
    <dgm:cxn modelId="{DFA6B99C-A835-4AC9-9F76-50F8B8B5AF7D}" type="presOf" srcId="{D4C90921-BF29-48B9-9F59-9F41418E7BC3}" destId="{2E626631-DAB9-412B-866B-A55D13474492}" srcOrd="0" destOrd="0" presId="urn:microsoft.com/office/officeart/2005/8/layout/cycle6"/>
    <dgm:cxn modelId="{B6155EC1-568E-4A50-A614-7C57D3DFA1CC}" type="presOf" srcId="{78189B9D-1441-4669-9943-3CC5975317D6}" destId="{E52A98F7-3877-4122-80EA-161CF6550F78}" srcOrd="0" destOrd="0" presId="urn:microsoft.com/office/officeart/2005/8/layout/cycle6"/>
    <dgm:cxn modelId="{1A740C9D-579C-4D41-8A68-827A3B569A52}" type="presOf" srcId="{31F3AEF4-5827-484F-A433-0598E7E3E59C}" destId="{C7C0BA98-0667-4EA9-920C-A40B7FE54435}" srcOrd="0" destOrd="0" presId="urn:microsoft.com/office/officeart/2005/8/layout/cycle6"/>
    <dgm:cxn modelId="{A61A560C-84E3-4DA3-8D17-3A23257583BF}" srcId="{E264AC19-B115-40AA-9C6C-1EBAD2F6CD44}" destId="{572BB4E2-BE26-4CDC-A624-83FA0B63FCC4}" srcOrd="0" destOrd="0" parTransId="{DD3625C1-BBD6-478A-A95E-097A5A14C689}" sibTransId="{A2007DF3-3460-4C83-ADA4-34C6099D4398}"/>
    <dgm:cxn modelId="{989A1AEF-9269-426A-A15E-1546535413CD}" type="presOf" srcId="{4B9E6E5B-FE03-416D-B5FC-A7EFA951E3F4}" destId="{37BDEF72-726D-4A03-A9C0-FD5C8ACD1790}" srcOrd="0" destOrd="0" presId="urn:microsoft.com/office/officeart/2005/8/layout/cycle6"/>
    <dgm:cxn modelId="{2790A941-0382-4BBE-84B7-2FB41441004B}" type="presOf" srcId="{97283B81-ABFB-45AD-AA50-AB95324D1FC3}" destId="{B74B7E1F-4837-4033-A4D8-DB2D3D570DEF}" srcOrd="0" destOrd="0" presId="urn:microsoft.com/office/officeart/2005/8/layout/cycle6"/>
    <dgm:cxn modelId="{B7C07276-BA65-449B-A9CB-2CA76955FB82}" type="presOf" srcId="{572BB4E2-BE26-4CDC-A624-83FA0B63FCC4}" destId="{6BB07DF8-65EF-4CCC-8369-A53C284EA453}" srcOrd="0" destOrd="0" presId="urn:microsoft.com/office/officeart/2005/8/layout/cycle6"/>
    <dgm:cxn modelId="{2E110706-DA70-445E-B701-4540FCB4D672}" type="presOf" srcId="{81C2CC12-D87C-4BE6-83C0-7B9BD0165BFA}" destId="{E746C2B5-589B-46E1-822C-EC492B773A68}" srcOrd="0" destOrd="0" presId="urn:microsoft.com/office/officeart/2005/8/layout/cycle6"/>
    <dgm:cxn modelId="{514C9584-0985-4320-8EFE-02F2A86FDFF0}" type="presOf" srcId="{8EBF56FE-B57F-4AF9-8A2F-4082A8106154}" destId="{D73781C2-6448-4015-9ECE-ACB96469504D}" srcOrd="0" destOrd="0" presId="urn:microsoft.com/office/officeart/2005/8/layout/cycle6"/>
    <dgm:cxn modelId="{8849D62A-D163-4090-B20E-1E52F615B35A}" srcId="{E264AC19-B115-40AA-9C6C-1EBAD2F6CD44}" destId="{3C1F74D5-8FE8-4417-BA36-6BFDE2C33ECB}" srcOrd="18" destOrd="0" parTransId="{54E51E84-06CB-430C-BF80-39B3049984B2}" sibTransId="{623DE289-D0BC-4244-B453-860B0703D26E}"/>
    <dgm:cxn modelId="{F1A49E96-6BAA-4710-A94E-1E0DE6EA591C}" type="presOf" srcId="{258CCBF8-1505-4126-B087-BA62A23EFF54}" destId="{683E9F85-270E-493C-A416-7CB46544CB92}" srcOrd="0" destOrd="0" presId="urn:microsoft.com/office/officeart/2005/8/layout/cycle6"/>
    <dgm:cxn modelId="{6A01EB3B-8D30-4596-A245-DA784CF10FD2}" srcId="{E264AC19-B115-40AA-9C6C-1EBAD2F6CD44}" destId="{28C15A53-985C-4F00-A038-BFA96DA25A8B}" srcOrd="9" destOrd="0" parTransId="{4460C4BD-7484-4A9F-89B2-82845F00BA9A}" sibTransId="{6D655E95-D9BF-42DA-8435-1FE1FFCF0842}"/>
    <dgm:cxn modelId="{1C2C47CB-9B83-47E5-8453-B4CF477F7E3A}" type="presOf" srcId="{DA9E2224-6834-41E3-B758-01697080D615}" destId="{4EA8EF05-A432-4D53-83A9-6888CDB09419}" srcOrd="0" destOrd="0" presId="urn:microsoft.com/office/officeart/2005/8/layout/cycle6"/>
    <dgm:cxn modelId="{0BC491E6-840B-4ABD-8FC7-AECFE2A539FF}" srcId="{E264AC19-B115-40AA-9C6C-1EBAD2F6CD44}" destId="{97283B81-ABFB-45AD-AA50-AB95324D1FC3}" srcOrd="7" destOrd="0" parTransId="{96165F9C-B481-4343-A227-B2D08F2FE403}" sibTransId="{D4DE26D6-38C5-4861-9B53-0AE24B5D3F51}"/>
    <dgm:cxn modelId="{0ACEA4EF-B8F7-4C9D-A106-B98629AAD955}" type="presOf" srcId="{3E6AF49A-EE75-4EE6-A005-4B1D49AA0941}" destId="{86CE9B27-19A4-4D1A-882C-DF42FDEF8450}" srcOrd="0" destOrd="0" presId="urn:microsoft.com/office/officeart/2005/8/layout/cycle6"/>
    <dgm:cxn modelId="{DFE8F4D2-230E-4976-B0FD-45AD757D9129}" srcId="{E264AC19-B115-40AA-9C6C-1EBAD2F6CD44}" destId="{4B9E6E5B-FE03-416D-B5FC-A7EFA951E3F4}" srcOrd="11" destOrd="0" parTransId="{8C73CC1C-3C6C-4395-A73C-95642E75C956}" sibTransId="{307A7ADA-AE42-46FC-89E5-EFC7FFF77404}"/>
    <dgm:cxn modelId="{0DFEA477-8F3D-4638-AB5D-332465FF09E9}" type="presOf" srcId="{020123E1-44D8-409F-A786-573DED66EE08}" destId="{4F6DFAAC-DEA0-4AAC-B961-3A153261696A}" srcOrd="0" destOrd="0" presId="urn:microsoft.com/office/officeart/2005/8/layout/cycle6"/>
    <dgm:cxn modelId="{4B76199C-E3A5-4A33-AE31-BF6E235FCB14}" type="presOf" srcId="{A2007DF3-3460-4C83-ADA4-34C6099D4398}" destId="{8152C0A0-717B-434D-812C-19DC3E775815}" srcOrd="0" destOrd="0" presId="urn:microsoft.com/office/officeart/2005/8/layout/cycle6"/>
    <dgm:cxn modelId="{D9E870EB-B266-49E0-A9FE-9DA0EDF6D7A3}" srcId="{E264AC19-B115-40AA-9C6C-1EBAD2F6CD44}" destId="{8F8BE8D8-83AC-430F-9E75-DB9170ABC24B}" srcOrd="12" destOrd="0" parTransId="{DB73F0D4-3DCF-4314-88D4-DCEF1E0142B6}" sibTransId="{6754BE1F-3055-4730-8270-9E3D39FD39DE}"/>
    <dgm:cxn modelId="{582D4664-E59A-4D46-93BE-6C3159493BBB}" type="presOf" srcId="{3C1F74D5-8FE8-4417-BA36-6BFDE2C33ECB}" destId="{B7E6E4E3-E754-4626-A765-B20E2BEC2CD4}" srcOrd="0" destOrd="0" presId="urn:microsoft.com/office/officeart/2005/8/layout/cycle6"/>
    <dgm:cxn modelId="{716D19CE-6E86-42C7-81FA-BCB648C11897}" type="presOf" srcId="{70AB05A7-1500-4F33-81B5-0B180F37F3B5}" destId="{D7BAD0B5-98DA-4224-9223-C01B26A33A75}" srcOrd="0" destOrd="0" presId="urn:microsoft.com/office/officeart/2005/8/layout/cycle6"/>
    <dgm:cxn modelId="{AC2669F6-63ED-4239-9C50-D3A43FA34971}" type="presOf" srcId="{C7F85C85-1B16-4BB6-844A-36E4AD823AE6}" destId="{1792151A-E843-415F-88C3-11D01CE98188}" srcOrd="0" destOrd="0" presId="urn:microsoft.com/office/officeart/2005/8/layout/cycle6"/>
    <dgm:cxn modelId="{A1D390E6-FC8A-4A4A-92C9-1B69C5D1CD9C}" srcId="{E264AC19-B115-40AA-9C6C-1EBAD2F6CD44}" destId="{97396E2F-60C4-45D7-8C9E-FA081D01B50B}" srcOrd="1" destOrd="0" parTransId="{218483F2-18CE-41C8-8293-F24121379314}" sibTransId="{020123E1-44D8-409F-A786-573DED66EE08}"/>
    <dgm:cxn modelId="{EF35E893-D01A-4546-9DE4-405473AB40FC}" type="presOf" srcId="{307A7ADA-AE42-46FC-89E5-EFC7FFF77404}" destId="{35483947-8E12-44EA-8E59-A6A8FE8C821F}" srcOrd="0" destOrd="0" presId="urn:microsoft.com/office/officeart/2005/8/layout/cycle6"/>
    <dgm:cxn modelId="{3BCC0B02-EF34-477C-9D25-F00683982B4A}" srcId="{E264AC19-B115-40AA-9C6C-1EBAD2F6CD44}" destId="{8EBF56FE-B57F-4AF9-8A2F-4082A8106154}" srcOrd="6" destOrd="0" parTransId="{043CD294-BA01-43B3-BE73-E22020EF27A8}" sibTransId="{DA9E2224-6834-41E3-B758-01697080D615}"/>
    <dgm:cxn modelId="{24895963-55F2-410F-9AEA-7BA04FE37954}" srcId="{E264AC19-B115-40AA-9C6C-1EBAD2F6CD44}" destId="{C7F85C85-1B16-4BB6-844A-36E4AD823AE6}" srcOrd="17" destOrd="0" parTransId="{3B75EB8E-38FA-40A1-B558-B4E421E8C0E1}" sibTransId="{70AB05A7-1500-4F33-81B5-0B180F37F3B5}"/>
    <dgm:cxn modelId="{247E95A4-B990-4B00-99DD-4E1FB4347A14}" srcId="{E264AC19-B115-40AA-9C6C-1EBAD2F6CD44}" destId="{3E6AF49A-EE75-4EE6-A005-4B1D49AA0941}" srcOrd="16" destOrd="0" parTransId="{A7AA56C2-3609-4784-A67A-D9FA1D499F8C}" sibTransId="{7223E8FE-ACD1-4D66-8074-ED82C1B16282}"/>
    <dgm:cxn modelId="{DC40D095-AE8F-4E5A-904E-D06F864DAC3E}" type="presOf" srcId="{03BAE3BA-F584-45B4-B0C6-C76940E3A8E8}" destId="{156B810E-7FC2-4786-ADF2-E2AE2C4C852C}" srcOrd="0" destOrd="0" presId="urn:microsoft.com/office/officeart/2005/8/layout/cycle6"/>
    <dgm:cxn modelId="{B3EB239F-20D4-472C-A3CC-D9B49A549EAC}" type="presOf" srcId="{97396E2F-60C4-45D7-8C9E-FA081D01B50B}" destId="{A3D2CA9B-DC35-42FE-985A-D932B4A22806}" srcOrd="0" destOrd="0" presId="urn:microsoft.com/office/officeart/2005/8/layout/cycle6"/>
    <dgm:cxn modelId="{FCE51665-4B6A-4ED6-B8A6-D1A1E94102F1}" type="presOf" srcId="{CC3D5010-E406-464F-8B92-BEF6CC810A26}" destId="{70982C72-7C22-46E1-A353-D2C40704D7BF}" srcOrd="0" destOrd="0" presId="urn:microsoft.com/office/officeart/2005/8/layout/cycle6"/>
    <dgm:cxn modelId="{9A0EF574-6579-474A-9AD3-8F0AF1FF1304}" type="presOf" srcId="{BF632BD1-AFBF-4337-B7A7-B95AFB148E24}" destId="{4890E101-539A-44C3-82EB-0BB5E4FE446A}" srcOrd="0" destOrd="0" presId="urn:microsoft.com/office/officeart/2005/8/layout/cycle6"/>
    <dgm:cxn modelId="{D87E2699-0A35-4532-835E-5B0BA332D20E}" srcId="{E264AC19-B115-40AA-9C6C-1EBAD2F6CD44}" destId="{C1AA19B3-66AE-4253-9CF9-DA00F8274D32}" srcOrd="14" destOrd="0" parTransId="{3A9CB22F-AF07-45C1-8396-945F922B9C0F}" sibTransId="{432380BB-6D98-4367-B56A-DA15A826D243}"/>
    <dgm:cxn modelId="{674BC659-6B6C-4DD0-9B60-09C040622852}" type="presOf" srcId="{A3FE8328-EC0A-49DC-AAA4-36D88A59C748}" destId="{0ADF45CF-1FE5-4746-B9EA-8F1C80E9B428}" srcOrd="0" destOrd="0" presId="urn:microsoft.com/office/officeart/2005/8/layout/cycle6"/>
    <dgm:cxn modelId="{DEE39518-3EBC-401F-95A6-5BD0BB3399C9}" srcId="{E264AC19-B115-40AA-9C6C-1EBAD2F6CD44}" destId="{DE65C1A1-DE3B-4D70-97CA-E3E5F2D9B92D}" srcOrd="4" destOrd="0" parTransId="{C2074A9F-9E75-4E66-81AA-76FBBF637605}" sibTransId="{A34715D7-9562-4EA3-93E0-7A2F2ADE7A29}"/>
    <dgm:cxn modelId="{C2D1A3F3-F758-4BA7-9DE2-B9DA0E6EB95C}" srcId="{E264AC19-B115-40AA-9C6C-1EBAD2F6CD44}" destId="{E7F1E599-8AA5-4D30-A94A-74E0D95AADA1}" srcOrd="10" destOrd="0" parTransId="{427ACB71-A6C2-4B76-86C9-F17F5F916105}" sibTransId="{51C3FB3A-7338-4BB0-9C17-6EE8195A62E5}"/>
    <dgm:cxn modelId="{CB988DAE-C95A-4BEB-9D4A-28E5B0DBC0CA}" type="presOf" srcId="{09F8C182-2DA9-45BD-9F28-85942931E47D}" destId="{7AECF6B8-3C96-42D5-9788-212E5D45AF86}" srcOrd="0" destOrd="0" presId="urn:microsoft.com/office/officeart/2005/8/layout/cycle6"/>
    <dgm:cxn modelId="{EB2CBA78-6D24-499B-84CD-09C6C21C2D27}" srcId="{E264AC19-B115-40AA-9C6C-1EBAD2F6CD44}" destId="{31F3AEF4-5827-484F-A433-0598E7E3E59C}" srcOrd="8" destOrd="0" parTransId="{84487ED5-F203-40CF-8EBC-F2C62B5189C7}" sibTransId="{78189B9D-1441-4669-9943-3CC5975317D6}"/>
    <dgm:cxn modelId="{6349A481-448B-4D8F-96DD-3B824B3834C6}" type="presOf" srcId="{623DE289-D0BC-4244-B453-860B0703D26E}" destId="{D16E73DD-75C8-40E5-9E8A-01A277AD17B8}" srcOrd="0" destOrd="0" presId="urn:microsoft.com/office/officeart/2005/8/layout/cycle6"/>
    <dgm:cxn modelId="{14FC91F0-557C-460E-B982-D76477C6DD55}" type="presOf" srcId="{432380BB-6D98-4367-B56A-DA15A826D243}" destId="{BF6D21AB-6EEA-4340-8E00-35CA48A28F19}" srcOrd="0" destOrd="0" presId="urn:microsoft.com/office/officeart/2005/8/layout/cycle6"/>
    <dgm:cxn modelId="{0CF548EE-3D72-48B8-89D5-9760C9AD5F9A}" type="presOf" srcId="{51C3FB3A-7338-4BB0-9C17-6EE8195A62E5}" destId="{C9F0C514-8691-406D-8B7D-4521E7FCC06B}" srcOrd="0" destOrd="0" presId="urn:microsoft.com/office/officeart/2005/8/layout/cycle6"/>
    <dgm:cxn modelId="{85EC4552-704B-4999-B590-C6A7B447CD96}" type="presOf" srcId="{C1AA19B3-66AE-4253-9CF9-DA00F8274D32}" destId="{095A4624-F0FB-4149-86AA-0CFDD925C831}" srcOrd="0" destOrd="0" presId="urn:microsoft.com/office/officeart/2005/8/layout/cycle6"/>
    <dgm:cxn modelId="{5791918F-85CE-4678-96AF-0CCC4C98518E}" type="presOf" srcId="{A34715D7-9562-4EA3-93E0-7A2F2ADE7A29}" destId="{8FCE3A2B-F2BA-4DD2-AB2F-6FAB4F657364}" srcOrd="0" destOrd="0" presId="urn:microsoft.com/office/officeart/2005/8/layout/cycle6"/>
    <dgm:cxn modelId="{3830FB61-C942-44D2-83E6-8DBF6FE8E946}" srcId="{E264AC19-B115-40AA-9C6C-1EBAD2F6CD44}" destId="{81C2CC12-D87C-4BE6-83C0-7B9BD0165BFA}" srcOrd="13" destOrd="0" parTransId="{0C7456DB-53A5-4EAE-8D09-D1CB4031D928}" sibTransId="{03BAE3BA-F584-45B4-B0C6-C76940E3A8E8}"/>
    <dgm:cxn modelId="{C397888E-DB42-4DF7-BB1E-18E47ABC6F7B}" type="presOf" srcId="{B0A5A3D1-D231-4D16-AF83-467AF506158C}" destId="{506EAEAE-4F0E-4B1E-A377-427132438EBE}" srcOrd="0" destOrd="0" presId="urn:microsoft.com/office/officeart/2005/8/layout/cycle6"/>
    <dgm:cxn modelId="{606349AB-432A-4DB1-9BDD-985A8F9D34DF}" srcId="{E264AC19-B115-40AA-9C6C-1EBAD2F6CD44}" destId="{CC3D5010-E406-464F-8B92-BEF6CC810A26}" srcOrd="3" destOrd="0" parTransId="{34065339-C2B5-423B-9877-45E3784CA4CE}" sibTransId="{EE1BDB2D-FCE0-48E5-96B0-11A65179E5C3}"/>
    <dgm:cxn modelId="{0CFAE548-44F4-4E76-B84B-213A14D49F6F}" srcId="{E264AC19-B115-40AA-9C6C-1EBAD2F6CD44}" destId="{09F8C182-2DA9-45BD-9F28-85942931E47D}" srcOrd="2" destOrd="0" parTransId="{CF741EC6-6019-48B1-B207-ED58CB2AC384}" sibTransId="{D4C90921-BF29-48B9-9F59-9F41418E7BC3}"/>
    <dgm:cxn modelId="{64BB3F3C-8206-47D5-B565-FA98A1337ECA}" type="presOf" srcId="{7223E8FE-ACD1-4D66-8074-ED82C1B16282}" destId="{15C37DE4-72BC-49F7-9B47-81029E6E9765}" srcOrd="0" destOrd="0" presId="urn:microsoft.com/office/officeart/2005/8/layout/cycle6"/>
    <dgm:cxn modelId="{B98CE9F2-4CF5-49BF-8CB9-0B82F1A6DD16}" type="presOf" srcId="{28C15A53-985C-4F00-A038-BFA96DA25A8B}" destId="{752881F8-D2DC-48DA-8B94-E968CD0B834E}" srcOrd="0" destOrd="0" presId="urn:microsoft.com/office/officeart/2005/8/layout/cycle6"/>
    <dgm:cxn modelId="{6266418D-467B-4DB1-A89E-26EC2E2BE692}" type="presOf" srcId="{6754BE1F-3055-4730-8270-9E3D39FD39DE}" destId="{5CE22B48-6054-456A-A15D-47C7B5A5C6FB}" srcOrd="0" destOrd="0" presId="urn:microsoft.com/office/officeart/2005/8/layout/cycle6"/>
    <dgm:cxn modelId="{05F3706E-BA70-49BD-8611-BC3B5CEE9641}" srcId="{E264AC19-B115-40AA-9C6C-1EBAD2F6CD44}" destId="{BF632BD1-AFBF-4337-B7A7-B95AFB148E24}" srcOrd="15" destOrd="0" parTransId="{53DF3C4D-366E-4D52-8495-EA1106E3CA13}" sibTransId="{A3FE8328-EC0A-49DC-AAA4-36D88A59C748}"/>
    <dgm:cxn modelId="{DD6292F4-34A3-43B5-A404-1DE366BED818}" type="presOf" srcId="{6D655E95-D9BF-42DA-8435-1FE1FFCF0842}" destId="{1302614C-B307-4C52-8637-5A12A2B53896}" srcOrd="0" destOrd="0" presId="urn:microsoft.com/office/officeart/2005/8/layout/cycle6"/>
    <dgm:cxn modelId="{70486DC2-FA71-4A86-996C-29F809D00473}" type="presOf" srcId="{D4DE26D6-38C5-4861-9B53-0AE24B5D3F51}" destId="{142B6B28-3F9B-4A3A-82F7-C634A20AAD6B}" srcOrd="0" destOrd="0" presId="urn:microsoft.com/office/officeart/2005/8/layout/cycle6"/>
    <dgm:cxn modelId="{77B5BF14-A209-407B-BA94-746CA71CE855}" type="presOf" srcId="{DE65C1A1-DE3B-4D70-97CA-E3E5F2D9B92D}" destId="{69651391-548E-443C-8970-1C1A4CEA7C1E}" srcOrd="0" destOrd="0" presId="urn:microsoft.com/office/officeart/2005/8/layout/cycle6"/>
    <dgm:cxn modelId="{F28DEC32-968F-481F-ACCC-99431DFF4122}" type="presOf" srcId="{EE1BDB2D-FCE0-48E5-96B0-11A65179E5C3}" destId="{C65593F5-0EC2-4332-AED4-86D8BC1E8F5D}" srcOrd="0" destOrd="0" presId="urn:microsoft.com/office/officeart/2005/8/layout/cycle6"/>
    <dgm:cxn modelId="{F201D5B6-8AC8-4BDF-90CB-BFF23C2DD2C4}" type="presOf" srcId="{E264AC19-B115-40AA-9C6C-1EBAD2F6CD44}" destId="{75671FDA-E77A-444B-AA51-B59F7C4ACDE4}" srcOrd="0" destOrd="0" presId="urn:microsoft.com/office/officeart/2005/8/layout/cycle6"/>
    <dgm:cxn modelId="{4477ED96-7FD7-46B0-8144-F6E945DE20F7}" type="presOf" srcId="{E7F1E599-8AA5-4D30-A94A-74E0D95AADA1}" destId="{E3E1DB6D-DF34-4B71-A54E-70936608C153}" srcOrd="0" destOrd="0" presId="urn:microsoft.com/office/officeart/2005/8/layout/cycle6"/>
    <dgm:cxn modelId="{EF2967D2-F1F5-4C31-B604-8577A28B16B2}" type="presOf" srcId="{8F8BE8D8-83AC-430F-9E75-DB9170ABC24B}" destId="{9B143295-0A31-4083-AEF0-A503DA072BF7}" srcOrd="0" destOrd="0" presId="urn:microsoft.com/office/officeart/2005/8/layout/cycle6"/>
    <dgm:cxn modelId="{2082DECE-7D56-41C5-BE00-0AA58482F15D}" srcId="{E264AC19-B115-40AA-9C6C-1EBAD2F6CD44}" destId="{B0A5A3D1-D231-4D16-AF83-467AF506158C}" srcOrd="5" destOrd="0" parTransId="{7085ABBC-D6DE-4CC1-BEF0-6C7E367FB767}" sibTransId="{258CCBF8-1505-4126-B087-BA62A23EFF54}"/>
    <dgm:cxn modelId="{6355B6F2-3E87-4A34-864B-71141232704F}" type="presParOf" srcId="{75671FDA-E77A-444B-AA51-B59F7C4ACDE4}" destId="{6BB07DF8-65EF-4CCC-8369-A53C284EA453}" srcOrd="0" destOrd="0" presId="urn:microsoft.com/office/officeart/2005/8/layout/cycle6"/>
    <dgm:cxn modelId="{8857C964-F7BB-4A69-8329-7F5129CD56EE}" type="presParOf" srcId="{75671FDA-E77A-444B-AA51-B59F7C4ACDE4}" destId="{660C2F35-D70C-4E60-B92B-673A4E67E924}" srcOrd="1" destOrd="0" presId="urn:microsoft.com/office/officeart/2005/8/layout/cycle6"/>
    <dgm:cxn modelId="{E3E14647-A90D-43A2-94FF-EB78FDEACE18}" type="presParOf" srcId="{75671FDA-E77A-444B-AA51-B59F7C4ACDE4}" destId="{8152C0A0-717B-434D-812C-19DC3E775815}" srcOrd="2" destOrd="0" presId="urn:microsoft.com/office/officeart/2005/8/layout/cycle6"/>
    <dgm:cxn modelId="{24388C18-6B7E-4B06-B994-CAD605C30E6C}" type="presParOf" srcId="{75671FDA-E77A-444B-AA51-B59F7C4ACDE4}" destId="{A3D2CA9B-DC35-42FE-985A-D932B4A22806}" srcOrd="3" destOrd="0" presId="urn:microsoft.com/office/officeart/2005/8/layout/cycle6"/>
    <dgm:cxn modelId="{1F2CCE0B-A0C5-476C-BE95-464C7EAE2CC1}" type="presParOf" srcId="{75671FDA-E77A-444B-AA51-B59F7C4ACDE4}" destId="{0514A781-732C-434C-B4D9-05DE428BA7F4}" srcOrd="4" destOrd="0" presId="urn:microsoft.com/office/officeart/2005/8/layout/cycle6"/>
    <dgm:cxn modelId="{CB00F65C-2371-4932-AEB7-458B2D9C04C2}" type="presParOf" srcId="{75671FDA-E77A-444B-AA51-B59F7C4ACDE4}" destId="{4F6DFAAC-DEA0-4AAC-B961-3A153261696A}" srcOrd="5" destOrd="0" presId="urn:microsoft.com/office/officeart/2005/8/layout/cycle6"/>
    <dgm:cxn modelId="{AE9F86BF-9C30-40A1-B7F2-B55776E80AE4}" type="presParOf" srcId="{75671FDA-E77A-444B-AA51-B59F7C4ACDE4}" destId="{7AECF6B8-3C96-42D5-9788-212E5D45AF86}" srcOrd="6" destOrd="0" presId="urn:microsoft.com/office/officeart/2005/8/layout/cycle6"/>
    <dgm:cxn modelId="{51662856-EF4A-449D-B7AC-45F3A3C400E8}" type="presParOf" srcId="{75671FDA-E77A-444B-AA51-B59F7C4ACDE4}" destId="{4A49E127-B7B5-4E7A-94BA-9A30DA725879}" srcOrd="7" destOrd="0" presId="urn:microsoft.com/office/officeart/2005/8/layout/cycle6"/>
    <dgm:cxn modelId="{01FCA5D8-0F4B-4050-921A-34BCCD90CFB8}" type="presParOf" srcId="{75671FDA-E77A-444B-AA51-B59F7C4ACDE4}" destId="{2E626631-DAB9-412B-866B-A55D13474492}" srcOrd="8" destOrd="0" presId="urn:microsoft.com/office/officeart/2005/8/layout/cycle6"/>
    <dgm:cxn modelId="{347B5794-FB63-497D-B93B-80BB1DBB349A}" type="presParOf" srcId="{75671FDA-E77A-444B-AA51-B59F7C4ACDE4}" destId="{70982C72-7C22-46E1-A353-D2C40704D7BF}" srcOrd="9" destOrd="0" presId="urn:microsoft.com/office/officeart/2005/8/layout/cycle6"/>
    <dgm:cxn modelId="{5C08661F-FFC1-42C7-B583-E5993BA7BF85}" type="presParOf" srcId="{75671FDA-E77A-444B-AA51-B59F7C4ACDE4}" destId="{5756F3A1-C745-46E0-A171-A577355BB490}" srcOrd="10" destOrd="0" presId="urn:microsoft.com/office/officeart/2005/8/layout/cycle6"/>
    <dgm:cxn modelId="{AB2F149A-56F9-4C54-B4D3-C498D9833717}" type="presParOf" srcId="{75671FDA-E77A-444B-AA51-B59F7C4ACDE4}" destId="{C65593F5-0EC2-4332-AED4-86D8BC1E8F5D}" srcOrd="11" destOrd="0" presId="urn:microsoft.com/office/officeart/2005/8/layout/cycle6"/>
    <dgm:cxn modelId="{7783C076-19DA-4E5F-A999-532C030D4E68}" type="presParOf" srcId="{75671FDA-E77A-444B-AA51-B59F7C4ACDE4}" destId="{69651391-548E-443C-8970-1C1A4CEA7C1E}" srcOrd="12" destOrd="0" presId="urn:microsoft.com/office/officeart/2005/8/layout/cycle6"/>
    <dgm:cxn modelId="{D8715962-99B1-4CE2-88E9-C396655968BB}" type="presParOf" srcId="{75671FDA-E77A-444B-AA51-B59F7C4ACDE4}" destId="{0430D079-E2DD-4AD4-9419-EE9ED68C5B30}" srcOrd="13" destOrd="0" presId="urn:microsoft.com/office/officeart/2005/8/layout/cycle6"/>
    <dgm:cxn modelId="{1CF5969D-05E5-4082-A2C7-DAED1AAA970D}" type="presParOf" srcId="{75671FDA-E77A-444B-AA51-B59F7C4ACDE4}" destId="{8FCE3A2B-F2BA-4DD2-AB2F-6FAB4F657364}" srcOrd="14" destOrd="0" presId="urn:microsoft.com/office/officeart/2005/8/layout/cycle6"/>
    <dgm:cxn modelId="{D95C115C-5686-49B2-8C8E-0BC502DC0FCB}" type="presParOf" srcId="{75671FDA-E77A-444B-AA51-B59F7C4ACDE4}" destId="{506EAEAE-4F0E-4B1E-A377-427132438EBE}" srcOrd="15" destOrd="0" presId="urn:microsoft.com/office/officeart/2005/8/layout/cycle6"/>
    <dgm:cxn modelId="{59A75459-11E5-48B3-809B-864A89B0C0F4}" type="presParOf" srcId="{75671FDA-E77A-444B-AA51-B59F7C4ACDE4}" destId="{B3203ADF-A52F-4DBD-A5FD-47545193B406}" srcOrd="16" destOrd="0" presId="urn:microsoft.com/office/officeart/2005/8/layout/cycle6"/>
    <dgm:cxn modelId="{05E9FAEF-F01F-4C00-8CBC-6DA7C51C9B3D}" type="presParOf" srcId="{75671FDA-E77A-444B-AA51-B59F7C4ACDE4}" destId="{683E9F85-270E-493C-A416-7CB46544CB92}" srcOrd="17" destOrd="0" presId="urn:microsoft.com/office/officeart/2005/8/layout/cycle6"/>
    <dgm:cxn modelId="{FECB4CA9-7329-4679-A335-4EF8B60D73CC}" type="presParOf" srcId="{75671FDA-E77A-444B-AA51-B59F7C4ACDE4}" destId="{D73781C2-6448-4015-9ECE-ACB96469504D}" srcOrd="18" destOrd="0" presId="urn:microsoft.com/office/officeart/2005/8/layout/cycle6"/>
    <dgm:cxn modelId="{D2F8B19A-8AA2-42EE-8FB4-E545A0592821}" type="presParOf" srcId="{75671FDA-E77A-444B-AA51-B59F7C4ACDE4}" destId="{3D4C4F43-3BFD-45D3-B5F8-6D65BF866953}" srcOrd="19" destOrd="0" presId="urn:microsoft.com/office/officeart/2005/8/layout/cycle6"/>
    <dgm:cxn modelId="{19AB21E5-2788-43FB-9408-834546A9D2AC}" type="presParOf" srcId="{75671FDA-E77A-444B-AA51-B59F7C4ACDE4}" destId="{4EA8EF05-A432-4D53-83A9-6888CDB09419}" srcOrd="20" destOrd="0" presId="urn:microsoft.com/office/officeart/2005/8/layout/cycle6"/>
    <dgm:cxn modelId="{7D8D1A35-1608-4CD6-82F0-B4640FFF34D9}" type="presParOf" srcId="{75671FDA-E77A-444B-AA51-B59F7C4ACDE4}" destId="{B74B7E1F-4837-4033-A4D8-DB2D3D570DEF}" srcOrd="21" destOrd="0" presId="urn:microsoft.com/office/officeart/2005/8/layout/cycle6"/>
    <dgm:cxn modelId="{045B9CB6-DB42-41A2-B85E-E0F01BCBD2FD}" type="presParOf" srcId="{75671FDA-E77A-444B-AA51-B59F7C4ACDE4}" destId="{00CF98A5-4001-4016-9705-A209E653969A}" srcOrd="22" destOrd="0" presId="urn:microsoft.com/office/officeart/2005/8/layout/cycle6"/>
    <dgm:cxn modelId="{F41C7824-FA73-4BD2-82B1-F484D3E7FD3E}" type="presParOf" srcId="{75671FDA-E77A-444B-AA51-B59F7C4ACDE4}" destId="{142B6B28-3F9B-4A3A-82F7-C634A20AAD6B}" srcOrd="23" destOrd="0" presId="urn:microsoft.com/office/officeart/2005/8/layout/cycle6"/>
    <dgm:cxn modelId="{5CABF422-CA33-4750-988F-89526436B84E}" type="presParOf" srcId="{75671FDA-E77A-444B-AA51-B59F7C4ACDE4}" destId="{C7C0BA98-0667-4EA9-920C-A40B7FE54435}" srcOrd="24" destOrd="0" presId="urn:microsoft.com/office/officeart/2005/8/layout/cycle6"/>
    <dgm:cxn modelId="{22E1A791-4FF5-4CEF-9AE1-209A541F01F9}" type="presParOf" srcId="{75671FDA-E77A-444B-AA51-B59F7C4ACDE4}" destId="{AD2CC79D-8EDD-44A7-B978-31A2CB7B4B49}" srcOrd="25" destOrd="0" presId="urn:microsoft.com/office/officeart/2005/8/layout/cycle6"/>
    <dgm:cxn modelId="{7A73D981-A2C8-457C-AE99-95F1C9977B40}" type="presParOf" srcId="{75671FDA-E77A-444B-AA51-B59F7C4ACDE4}" destId="{E52A98F7-3877-4122-80EA-161CF6550F78}" srcOrd="26" destOrd="0" presId="urn:microsoft.com/office/officeart/2005/8/layout/cycle6"/>
    <dgm:cxn modelId="{FC59AB49-E4DF-4418-A4D3-43E0720D07A5}" type="presParOf" srcId="{75671FDA-E77A-444B-AA51-B59F7C4ACDE4}" destId="{752881F8-D2DC-48DA-8B94-E968CD0B834E}" srcOrd="27" destOrd="0" presId="urn:microsoft.com/office/officeart/2005/8/layout/cycle6"/>
    <dgm:cxn modelId="{9C28223B-58C8-4F0E-813E-370BDA66DFCB}" type="presParOf" srcId="{75671FDA-E77A-444B-AA51-B59F7C4ACDE4}" destId="{315B82C0-8213-4A86-9DD7-FBA197444B6C}" srcOrd="28" destOrd="0" presId="urn:microsoft.com/office/officeart/2005/8/layout/cycle6"/>
    <dgm:cxn modelId="{95B50D6B-FD2D-4AEC-A7AC-DA58F1E3948C}" type="presParOf" srcId="{75671FDA-E77A-444B-AA51-B59F7C4ACDE4}" destId="{1302614C-B307-4C52-8637-5A12A2B53896}" srcOrd="29" destOrd="0" presId="urn:microsoft.com/office/officeart/2005/8/layout/cycle6"/>
    <dgm:cxn modelId="{EAA590C3-24D0-4C94-8251-A3FD0BF32CBD}" type="presParOf" srcId="{75671FDA-E77A-444B-AA51-B59F7C4ACDE4}" destId="{E3E1DB6D-DF34-4B71-A54E-70936608C153}" srcOrd="30" destOrd="0" presId="urn:microsoft.com/office/officeart/2005/8/layout/cycle6"/>
    <dgm:cxn modelId="{E4389DFD-861C-4728-A7B9-BB776BCDED8A}" type="presParOf" srcId="{75671FDA-E77A-444B-AA51-B59F7C4ACDE4}" destId="{A3B67FC7-A965-4480-850F-35F874986A8F}" srcOrd="31" destOrd="0" presId="urn:microsoft.com/office/officeart/2005/8/layout/cycle6"/>
    <dgm:cxn modelId="{28BDF4CA-1513-4DE6-88ED-3243961A26FF}" type="presParOf" srcId="{75671FDA-E77A-444B-AA51-B59F7C4ACDE4}" destId="{C9F0C514-8691-406D-8B7D-4521E7FCC06B}" srcOrd="32" destOrd="0" presId="urn:microsoft.com/office/officeart/2005/8/layout/cycle6"/>
    <dgm:cxn modelId="{8C841384-D89C-4273-9AC2-15E9BDFE7072}" type="presParOf" srcId="{75671FDA-E77A-444B-AA51-B59F7C4ACDE4}" destId="{37BDEF72-726D-4A03-A9C0-FD5C8ACD1790}" srcOrd="33" destOrd="0" presId="urn:microsoft.com/office/officeart/2005/8/layout/cycle6"/>
    <dgm:cxn modelId="{E15005D0-D43C-4A70-92F3-BA97F13623D0}" type="presParOf" srcId="{75671FDA-E77A-444B-AA51-B59F7C4ACDE4}" destId="{0900F96A-D4BC-4BFE-A779-B1DEA4066E94}" srcOrd="34" destOrd="0" presId="urn:microsoft.com/office/officeart/2005/8/layout/cycle6"/>
    <dgm:cxn modelId="{017DC563-0F4D-40B9-90B6-1630F5432FDF}" type="presParOf" srcId="{75671FDA-E77A-444B-AA51-B59F7C4ACDE4}" destId="{35483947-8E12-44EA-8E59-A6A8FE8C821F}" srcOrd="35" destOrd="0" presId="urn:microsoft.com/office/officeart/2005/8/layout/cycle6"/>
    <dgm:cxn modelId="{57001BE0-EEBA-4634-9D30-E55CC0335C74}" type="presParOf" srcId="{75671FDA-E77A-444B-AA51-B59F7C4ACDE4}" destId="{9B143295-0A31-4083-AEF0-A503DA072BF7}" srcOrd="36" destOrd="0" presId="urn:microsoft.com/office/officeart/2005/8/layout/cycle6"/>
    <dgm:cxn modelId="{71E57C16-1DB4-47D3-917C-42B73F486ABC}" type="presParOf" srcId="{75671FDA-E77A-444B-AA51-B59F7C4ACDE4}" destId="{04E873ED-7D71-451D-89D1-F3BD85E67D64}" srcOrd="37" destOrd="0" presId="urn:microsoft.com/office/officeart/2005/8/layout/cycle6"/>
    <dgm:cxn modelId="{B9799A66-0B5B-4D4A-8B87-2A136234F594}" type="presParOf" srcId="{75671FDA-E77A-444B-AA51-B59F7C4ACDE4}" destId="{5CE22B48-6054-456A-A15D-47C7B5A5C6FB}" srcOrd="38" destOrd="0" presId="urn:microsoft.com/office/officeart/2005/8/layout/cycle6"/>
    <dgm:cxn modelId="{BAF1A032-60A1-4AD9-9252-EBC5CD1A3430}" type="presParOf" srcId="{75671FDA-E77A-444B-AA51-B59F7C4ACDE4}" destId="{E746C2B5-589B-46E1-822C-EC492B773A68}" srcOrd="39" destOrd="0" presId="urn:microsoft.com/office/officeart/2005/8/layout/cycle6"/>
    <dgm:cxn modelId="{CC29C1E7-154A-47A1-9106-887B8E53F023}" type="presParOf" srcId="{75671FDA-E77A-444B-AA51-B59F7C4ACDE4}" destId="{70051551-0F92-4B62-A2F9-54EB4F65DB0B}" srcOrd="40" destOrd="0" presId="urn:microsoft.com/office/officeart/2005/8/layout/cycle6"/>
    <dgm:cxn modelId="{D48207D4-B828-4086-9A79-FDFD2FA4817C}" type="presParOf" srcId="{75671FDA-E77A-444B-AA51-B59F7C4ACDE4}" destId="{156B810E-7FC2-4786-ADF2-E2AE2C4C852C}" srcOrd="41" destOrd="0" presId="urn:microsoft.com/office/officeart/2005/8/layout/cycle6"/>
    <dgm:cxn modelId="{279A6EB4-E5D4-4A9A-84A2-2A42356ADF7D}" type="presParOf" srcId="{75671FDA-E77A-444B-AA51-B59F7C4ACDE4}" destId="{095A4624-F0FB-4149-86AA-0CFDD925C831}" srcOrd="42" destOrd="0" presId="urn:microsoft.com/office/officeart/2005/8/layout/cycle6"/>
    <dgm:cxn modelId="{20605955-DCF5-409F-8065-FDCCD705F45D}" type="presParOf" srcId="{75671FDA-E77A-444B-AA51-B59F7C4ACDE4}" destId="{01614AE3-E3BC-4884-B47A-CFB5C8146F05}" srcOrd="43" destOrd="0" presId="urn:microsoft.com/office/officeart/2005/8/layout/cycle6"/>
    <dgm:cxn modelId="{1B8F336F-02D2-4F42-9989-D83D9A368C5F}" type="presParOf" srcId="{75671FDA-E77A-444B-AA51-B59F7C4ACDE4}" destId="{BF6D21AB-6EEA-4340-8E00-35CA48A28F19}" srcOrd="44" destOrd="0" presId="urn:microsoft.com/office/officeart/2005/8/layout/cycle6"/>
    <dgm:cxn modelId="{380221A5-C2A9-4BC8-B755-4157194624CF}" type="presParOf" srcId="{75671FDA-E77A-444B-AA51-B59F7C4ACDE4}" destId="{4890E101-539A-44C3-82EB-0BB5E4FE446A}" srcOrd="45" destOrd="0" presId="urn:microsoft.com/office/officeart/2005/8/layout/cycle6"/>
    <dgm:cxn modelId="{775B63D4-619B-4370-9DE3-3DB73FB2A94C}" type="presParOf" srcId="{75671FDA-E77A-444B-AA51-B59F7C4ACDE4}" destId="{C9E61FDC-1D60-450E-A392-C72B334F20DD}" srcOrd="46" destOrd="0" presId="urn:microsoft.com/office/officeart/2005/8/layout/cycle6"/>
    <dgm:cxn modelId="{D46219DF-F9DD-4143-9D2A-D3CB118F52D8}" type="presParOf" srcId="{75671FDA-E77A-444B-AA51-B59F7C4ACDE4}" destId="{0ADF45CF-1FE5-4746-B9EA-8F1C80E9B428}" srcOrd="47" destOrd="0" presId="urn:microsoft.com/office/officeart/2005/8/layout/cycle6"/>
    <dgm:cxn modelId="{38BC189E-A7EB-42F7-97DD-CED06092D5BD}" type="presParOf" srcId="{75671FDA-E77A-444B-AA51-B59F7C4ACDE4}" destId="{86CE9B27-19A4-4D1A-882C-DF42FDEF8450}" srcOrd="48" destOrd="0" presId="urn:microsoft.com/office/officeart/2005/8/layout/cycle6"/>
    <dgm:cxn modelId="{1D94314D-05EA-4EF9-972E-02E819E5BF25}" type="presParOf" srcId="{75671FDA-E77A-444B-AA51-B59F7C4ACDE4}" destId="{726AE93B-87A9-48AD-88F0-17FBF610EAD3}" srcOrd="49" destOrd="0" presId="urn:microsoft.com/office/officeart/2005/8/layout/cycle6"/>
    <dgm:cxn modelId="{E3210E4B-8D4F-4895-80BE-72FB796D2D38}" type="presParOf" srcId="{75671FDA-E77A-444B-AA51-B59F7C4ACDE4}" destId="{15C37DE4-72BC-49F7-9B47-81029E6E9765}" srcOrd="50" destOrd="0" presId="urn:microsoft.com/office/officeart/2005/8/layout/cycle6"/>
    <dgm:cxn modelId="{E146F5FF-413D-4490-9386-F38402D170D3}" type="presParOf" srcId="{75671FDA-E77A-444B-AA51-B59F7C4ACDE4}" destId="{1792151A-E843-415F-88C3-11D01CE98188}" srcOrd="51" destOrd="0" presId="urn:microsoft.com/office/officeart/2005/8/layout/cycle6"/>
    <dgm:cxn modelId="{584A89BE-29C2-48BC-9A8E-722F37D8507D}" type="presParOf" srcId="{75671FDA-E77A-444B-AA51-B59F7C4ACDE4}" destId="{9E82182B-742A-44FA-9141-6A4A2F6598D4}" srcOrd="52" destOrd="0" presId="urn:microsoft.com/office/officeart/2005/8/layout/cycle6"/>
    <dgm:cxn modelId="{68C774E7-5EF4-4E39-82C7-7D1C0608069D}" type="presParOf" srcId="{75671FDA-E77A-444B-AA51-B59F7C4ACDE4}" destId="{D7BAD0B5-98DA-4224-9223-C01B26A33A75}" srcOrd="53" destOrd="0" presId="urn:microsoft.com/office/officeart/2005/8/layout/cycle6"/>
    <dgm:cxn modelId="{5279BD1A-FB6E-4682-9654-1620614DD5F1}" type="presParOf" srcId="{75671FDA-E77A-444B-AA51-B59F7C4ACDE4}" destId="{B7E6E4E3-E754-4626-A765-B20E2BEC2CD4}" srcOrd="54" destOrd="0" presId="urn:microsoft.com/office/officeart/2005/8/layout/cycle6"/>
    <dgm:cxn modelId="{BA2E3581-B06E-4335-9C12-6679125D7B08}" type="presParOf" srcId="{75671FDA-E77A-444B-AA51-B59F7C4ACDE4}" destId="{85A88A09-0F4A-4E4D-B57A-C4F5F1098732}" srcOrd="55" destOrd="0" presId="urn:microsoft.com/office/officeart/2005/8/layout/cycle6"/>
    <dgm:cxn modelId="{26B322CA-F783-4CB0-9128-021E7BAAB572}" type="presParOf" srcId="{75671FDA-E77A-444B-AA51-B59F7C4ACDE4}" destId="{D16E73DD-75C8-40E5-9E8A-01A277AD17B8}" srcOrd="56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09723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2011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DE09B00-BBF6-479F-8E78-377B77B5CF25}" type="slidenum">
              <a:rPr lang="en-US" altLang="en-US" smtClean="0"/>
              <a:pPr/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04764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D8B708E-1471-4CC6-8B79-DF46DCD61F31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3637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-1" y="481429"/>
            <a:ext cx="12280307" cy="2387600"/>
          </a:xfrm>
          <a:prstGeom prst="rect">
            <a:avLst/>
          </a:prstGeom>
          <a:solidFill>
            <a:srgbClr val="83100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3"/>
          <p:cNvSpPr/>
          <p:nvPr/>
        </p:nvSpPr>
        <p:spPr>
          <a:xfrm>
            <a:off x="1" y="6374272"/>
            <a:ext cx="12192000" cy="483728"/>
          </a:xfrm>
          <a:prstGeom prst="rect">
            <a:avLst/>
          </a:prstGeom>
          <a:solidFill>
            <a:srgbClr val="831002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uohyd.ac.in/wp-content/uploads/2020/02/IoE-Combine-Logo.jpg">
            <a:extLst>
              <a:ext uri="{FF2B5EF4-FFF2-40B4-BE49-F238E27FC236}">
                <a16:creationId xmlns:a16="http://schemas.microsoft.com/office/drawing/2014/main" xmlns="" id="{6F38C877-D277-4051-8C48-F08D78A0A0CB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2" t="2312" r="3847" b="2445"/>
          <a:stretch/>
        </p:blipFill>
        <p:spPr bwMode="auto">
          <a:xfrm>
            <a:off x="957942" y="3137930"/>
            <a:ext cx="2177144" cy="290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A824FD-172E-496E-B093-A4DA5ACCBF99}" type="datetimeFigureOut">
              <a:rPr lang="en-US"/>
              <a:pPr>
                <a:defRPr/>
              </a:pPr>
              <a:t>7/16/2025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UGC - SERO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FA17C-EC6E-4083-B8BA-061C44E46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4"/>
          <p:cNvSpPr/>
          <p:nvPr/>
        </p:nvSpPr>
        <p:spPr>
          <a:xfrm>
            <a:off x="1" y="6374272"/>
            <a:ext cx="12192000" cy="483728"/>
          </a:xfrm>
          <a:prstGeom prst="rect">
            <a:avLst/>
          </a:prstGeom>
          <a:solidFill>
            <a:srgbClr val="831002"/>
          </a:solidFill>
          <a:ln w="12700" cap="flat" cmpd="sng">
            <a:solidFill>
              <a:srgbClr val="C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83100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499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alibri"/>
              <a:buNone/>
              <a:defRPr b="1">
                <a:solidFill>
                  <a:srgbClr val="83100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2" name="Google Shape;22;p24"/>
          <p:cNvSpPr txBox="1">
            <a:spLocks noGrp="1"/>
          </p:cNvSpPr>
          <p:nvPr>
            <p:ph type="body" idx="1"/>
          </p:nvPr>
        </p:nvSpPr>
        <p:spPr>
          <a:xfrm>
            <a:off x="838200" y="1063487"/>
            <a:ext cx="11029122" cy="5113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358572"/>
            <a:ext cx="838200" cy="52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nptel.ac.in/" TargetMode="External"/><Relationship Id="rId3" Type="http://schemas.openxmlformats.org/officeDocument/2006/relationships/hyperlink" Target="https://eskillindia.org/" TargetMode="External"/><Relationship Id="rId7" Type="http://schemas.openxmlformats.org/officeDocument/2006/relationships/hyperlink" Target="https://swayam.gov.in/" TargetMode="External"/><Relationship Id="rId2" Type="http://schemas.openxmlformats.org/officeDocument/2006/relationships/hyperlink" Target="https://bharatskills.gov.in/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tcsion.com/LX/login" TargetMode="External"/><Relationship Id="rId5" Type="http://schemas.openxmlformats.org/officeDocument/2006/relationships/hyperlink" Target="http://skillsbuild.org/" TargetMode="External"/><Relationship Id="rId4" Type="http://schemas.openxmlformats.org/officeDocument/2006/relationships/hyperlink" Target="http://futureskills.nasscom.in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pathshala.nic.in/index.php?In=en" TargetMode="External"/><Relationship Id="rId2" Type="http://schemas.openxmlformats.org/officeDocument/2006/relationships/hyperlink" Target="https://www.swayamprabha.gov.in/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diksha.gov.in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1" cy="744583"/>
          </a:xfrm>
          <a:prstGeom prst="rect">
            <a:avLst/>
          </a:prstGeom>
          <a:solidFill>
            <a:srgbClr val="831002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alibri"/>
              <a:buNone/>
            </a:pPr>
            <a:r>
              <a:rPr lang="en-US" sz="4000" dirty="0"/>
              <a:t>CENTRE FOR DISTANCE AND VIRTUAL LEARNING </a:t>
            </a:r>
            <a:endParaRPr sz="3200" dirty="0"/>
          </a:p>
        </p:txBody>
      </p:sp>
      <p:pic>
        <p:nvPicPr>
          <p:cNvPr id="4" name="Picture 2" descr="C:\Users\Jeelani\Desktop\prps photos 2018\GT PHOTO (1).jpg">
            <a:extLst>
              <a:ext uri="{FF2B5EF4-FFF2-40B4-BE49-F238E27FC236}">
                <a16:creationId xmlns:a16="http://schemas.microsoft.com/office/drawing/2014/main" xmlns="" id="{A3602ACB-DA23-4D3E-9151-9B7F1AD70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22171" y="1364343"/>
            <a:ext cx="8969829" cy="498420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0" y="740229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3600" b="1" dirty="0" smtClean="0">
                <a:latin typeface="Baskerville Old Face" pitchFamily="18" charset="0"/>
              </a:rPr>
              <a:t>WELCOME TO THE  65</a:t>
            </a:r>
            <a:r>
              <a:rPr lang="en-IN" sz="3600" b="1" baseline="30000" dirty="0" smtClean="0">
                <a:latin typeface="Baskerville Old Face" pitchFamily="18" charset="0"/>
              </a:rPr>
              <a:t>th</a:t>
            </a:r>
            <a:r>
              <a:rPr lang="en-IN" sz="3600" b="1" dirty="0" smtClean="0">
                <a:latin typeface="Baskerville Old Face" pitchFamily="18" charset="0"/>
              </a:rPr>
              <a:t>  </a:t>
            </a:r>
            <a:r>
              <a:rPr lang="en-IN" sz="3600" b="1" dirty="0" smtClean="0">
                <a:latin typeface="Baskerville Old Face" pitchFamily="18" charset="0"/>
              </a:rPr>
              <a:t>CDVL  </a:t>
            </a:r>
            <a:r>
              <a:rPr lang="en-IN" sz="3600" b="1" dirty="0" smtClean="0">
                <a:latin typeface="Baskerville Old Face" pitchFamily="18" charset="0"/>
              </a:rPr>
              <a:t>MEETING</a:t>
            </a:r>
            <a:endParaRPr lang="en-IN" sz="2000" b="1" dirty="0" smtClean="0">
              <a:latin typeface="Baskerville Old Face" pitchFamily="18" charset="0"/>
            </a:endParaRPr>
          </a:p>
          <a:p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362956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8537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en-US" altLang="en-US" dirty="0" smtClean="0">
                <a:solidFill>
                  <a:schemeClr val="bg1">
                    <a:lumMod val="95000"/>
                  </a:schemeClr>
                </a:solidFill>
              </a:rPr>
              <a:t>AI - METAVERSE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0" y="885371"/>
            <a:ext cx="12192000" cy="5500915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endParaRPr lang="en-US" altLang="en-US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It is a Virtual reality space in which the users can interact with a computer generated environment and other users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en-US" sz="3600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en-US" altLang="en-US" sz="3600" dirty="0" smtClean="0"/>
              <a:t>The </a:t>
            </a:r>
            <a:r>
              <a:rPr lang="en-US" altLang="en-US" sz="3600" dirty="0" smtClean="0">
                <a:solidFill>
                  <a:srgbClr val="FF0000"/>
                </a:solidFill>
              </a:rPr>
              <a:t>Multiverse </a:t>
            </a:r>
            <a:r>
              <a:rPr lang="en-US" altLang="en-US" sz="3600" dirty="0" smtClean="0"/>
              <a:t>is a highly random and contain different virtual worlds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195052" y="219076"/>
            <a:ext cx="918633" cy="182563"/>
          </a:xfrm>
          <a:prstGeom prst="rect">
            <a:avLst/>
          </a:prstGeom>
        </p:spPr>
        <p:txBody>
          <a:bodyPr lIns="0" tIns="11403" rIns="0" bIns="0">
            <a:spAutoFit/>
          </a:bodyPr>
          <a:lstStyle/>
          <a:p>
            <a:pPr marL="10860" eaLnBrk="1" hangingPunct="1">
              <a:spcBef>
                <a:spcPts val="90"/>
              </a:spcBef>
              <a:defRPr/>
            </a:pPr>
            <a:r>
              <a:rPr sz="1112" spc="-13" dirty="0">
                <a:solidFill>
                  <a:prstClr val="white"/>
                </a:solidFill>
                <a:latin typeface="Times New Roman"/>
                <a:cs typeface="Times New Roman"/>
              </a:rPr>
              <a:t>2</a:t>
            </a:r>
            <a:r>
              <a:rPr sz="1112" dirty="0">
                <a:solidFill>
                  <a:prstClr val="white"/>
                </a:solidFill>
                <a:latin typeface="Times New Roman"/>
                <a:cs typeface="Times New Roman"/>
              </a:rPr>
              <a:t>5</a:t>
            </a:r>
            <a:r>
              <a:rPr sz="1112" spc="103" dirty="0">
                <a:solidFill>
                  <a:prstClr val="white"/>
                </a:solidFill>
                <a:latin typeface="Times New Roman"/>
                <a:cs typeface="Times New Roman"/>
              </a:rPr>
              <a:t>/</a:t>
            </a:r>
            <a:r>
              <a:rPr sz="1112" dirty="0">
                <a:solidFill>
                  <a:prstClr val="white"/>
                </a:solidFill>
                <a:latin typeface="Times New Roman"/>
                <a:cs typeface="Times New Roman"/>
              </a:rPr>
              <a:t>1</a:t>
            </a:r>
            <a:r>
              <a:rPr sz="1112" spc="-13" dirty="0">
                <a:solidFill>
                  <a:prstClr val="white"/>
                </a:solidFill>
                <a:latin typeface="Times New Roman"/>
                <a:cs typeface="Times New Roman"/>
              </a:rPr>
              <a:t>0</a:t>
            </a:r>
            <a:r>
              <a:rPr sz="1112" spc="103" dirty="0">
                <a:solidFill>
                  <a:prstClr val="white"/>
                </a:solidFill>
                <a:latin typeface="Times New Roman"/>
                <a:cs typeface="Times New Roman"/>
              </a:rPr>
              <a:t>/</a:t>
            </a:r>
            <a:r>
              <a:rPr sz="1112" spc="-13" dirty="0">
                <a:solidFill>
                  <a:prstClr val="white"/>
                </a:solidFill>
                <a:latin typeface="Times New Roman"/>
                <a:cs typeface="Times New Roman"/>
              </a:rPr>
              <a:t>201</a:t>
            </a:r>
            <a:r>
              <a:rPr sz="1112" spc="-4" dirty="0">
                <a:solidFill>
                  <a:prstClr val="white"/>
                </a:solidFill>
                <a:latin typeface="Times New Roman"/>
                <a:cs typeface="Times New Roman"/>
              </a:rPr>
              <a:t>7</a:t>
            </a:r>
            <a:endParaRPr sz="1112">
              <a:solidFill>
                <a:prstClr val="white"/>
              </a:solidFill>
              <a:latin typeface="Times New Roman"/>
              <a:cs typeface="Times New Roman"/>
            </a:endParaRPr>
          </a:p>
        </p:txBody>
      </p:sp>
      <p:sp>
        <p:nvSpPr>
          <p:cNvPr id="26627" name="object 3"/>
          <p:cNvSpPr>
            <a:spLocks noChangeArrowheads="1"/>
          </p:cNvSpPr>
          <p:nvPr/>
        </p:nvSpPr>
        <p:spPr bwMode="auto">
          <a:xfrm>
            <a:off x="853018" y="1216026"/>
            <a:ext cx="10483849" cy="44227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6628" name="object 4"/>
          <p:cNvSpPr>
            <a:spLocks/>
          </p:cNvSpPr>
          <p:nvPr/>
        </p:nvSpPr>
        <p:spPr bwMode="auto">
          <a:xfrm>
            <a:off x="0" y="1216026"/>
            <a:ext cx="11338984" cy="4422775"/>
          </a:xfrm>
          <a:custGeom>
            <a:avLst/>
            <a:gdLst>
              <a:gd name="T0" fmla="*/ 0 w 9196070"/>
              <a:gd name="T1" fmla="*/ 0 h 5172710"/>
              <a:gd name="T2" fmla="*/ 402652 w 9196070"/>
              <a:gd name="T3" fmla="*/ 0 h 5172710"/>
              <a:gd name="T4" fmla="*/ 402652 w 9196070"/>
              <a:gd name="T5" fmla="*/ 34432 h 5172710"/>
              <a:gd name="T6" fmla="*/ 0 w 9196070"/>
              <a:gd name="T7" fmla="*/ 34432 h 5172710"/>
              <a:gd name="T8" fmla="*/ 0 w 9196070"/>
              <a:gd name="T9" fmla="*/ 0 h 517271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96070"/>
              <a:gd name="T16" fmla="*/ 0 h 5172710"/>
              <a:gd name="T17" fmla="*/ 9196070 w 9196070"/>
              <a:gd name="T18" fmla="*/ 5172710 h 517271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96070" h="5172710">
                <a:moveTo>
                  <a:pt x="0" y="0"/>
                </a:moveTo>
                <a:lnTo>
                  <a:pt x="9195816" y="0"/>
                </a:lnTo>
                <a:lnTo>
                  <a:pt x="9195816" y="5172456"/>
                </a:lnTo>
                <a:lnTo>
                  <a:pt x="0" y="5172456"/>
                </a:lnTo>
                <a:lnTo>
                  <a:pt x="0" y="0"/>
                </a:lnTo>
                <a:close/>
              </a:path>
            </a:pathLst>
          </a:custGeom>
          <a:solidFill>
            <a:srgbClr val="3F4D60"/>
          </a:solidFill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endParaRPr lang="en-IN"/>
          </a:p>
        </p:txBody>
      </p:sp>
      <p:sp>
        <p:nvSpPr>
          <p:cNvPr id="26629" name="object 5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bject 3"/>
          <p:cNvSpPr>
            <a:spLocks noChangeArrowheads="1"/>
          </p:cNvSpPr>
          <p:nvPr/>
        </p:nvSpPr>
        <p:spPr bwMode="auto">
          <a:xfrm>
            <a:off x="1" y="696686"/>
            <a:ext cx="3062513" cy="571862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651" name="object 4"/>
          <p:cNvSpPr>
            <a:spLocks noChangeArrowheads="1"/>
          </p:cNvSpPr>
          <p:nvPr/>
        </p:nvSpPr>
        <p:spPr bwMode="auto">
          <a:xfrm>
            <a:off x="3033487" y="696686"/>
            <a:ext cx="9158514" cy="570411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1" hangingPunct="1"/>
            <a:endParaRPr lang="en-US" alt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2468" name="object 5"/>
          <p:cNvSpPr>
            <a:spLocks noGrp="1"/>
          </p:cNvSpPr>
          <p:nvPr>
            <p:ph type="title"/>
          </p:nvPr>
        </p:nvSpPr>
        <p:spPr>
          <a:xfrm>
            <a:off x="0" y="-1"/>
            <a:ext cx="12192000" cy="706050"/>
          </a:xfrm>
          <a:solidFill>
            <a:schemeClr val="accent2">
              <a:lumMod val="75000"/>
            </a:schemeClr>
          </a:solidFill>
        </p:spPr>
        <p:txBody>
          <a:bodyPr wrap="square" lIns="0" tIns="9231" rIns="0" bIns="0">
            <a:spAutoFit/>
          </a:bodyPr>
          <a:lstStyle/>
          <a:p>
            <a:pPr marL="9525" indent="60325" algn="ctr">
              <a:lnSpc>
                <a:spcPct val="101000"/>
              </a:lnSpc>
              <a:spcBef>
                <a:spcPts val="75"/>
              </a:spcBef>
              <a:defRPr/>
            </a:pPr>
            <a:r>
              <a:rPr lang="en-US" altLang="en-US" dirty="0" smtClean="0">
                <a:solidFill>
                  <a:schemeClr val="bg1"/>
                </a:solidFill>
              </a:rPr>
              <a:t>Types of VR  technologies</a:t>
            </a:r>
          </a:p>
        </p:txBody>
      </p:sp>
      <p:sp>
        <p:nvSpPr>
          <p:cNvPr id="27653" name="object 6"/>
          <p:cNvSpPr txBox="1">
            <a:spLocks noChangeArrowheads="1"/>
          </p:cNvSpPr>
          <p:nvPr/>
        </p:nvSpPr>
        <p:spPr bwMode="auto">
          <a:xfrm>
            <a:off x="0" y="1611086"/>
            <a:ext cx="2887133" cy="415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54842" rIns="0" bIns="0">
            <a:spAutoFit/>
          </a:bodyPr>
          <a:lstStyle/>
          <a:p>
            <a:pPr marL="200025" indent="-190500" algn="ctr" eaLnBrk="1" hangingPunct="1">
              <a:spcBef>
                <a:spcPts val="438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Immersive room / cave</a:t>
            </a:r>
          </a:p>
          <a:p>
            <a:pPr marL="200025" indent="-190500" algn="ctr" eaLnBrk="1" hangingPunct="1">
              <a:spcBef>
                <a:spcPts val="338"/>
              </a:spcBef>
            </a:pPr>
            <a:r>
              <a:rPr lang="en-US" altLang="en-US" sz="2400" dirty="0">
                <a:solidFill>
                  <a:srgbClr val="FFFF00"/>
                </a:solidFill>
                <a:latin typeface="Times New Roman" pitchFamily="18" charset="0"/>
              </a:rPr>
              <a:t>It is a small surround-  screen projection space in  which audio and visual  media are projected in  order to present users with  a walk-in feeling, as if they  are in a certain  geographical or historical  space</a:t>
            </a:r>
            <a:r>
              <a:rPr lang="en-US" altLang="en-US" sz="2400" dirty="0">
                <a:solidFill>
                  <a:srgbClr val="FFFFFF"/>
                </a:solidFill>
                <a:latin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IN" sz="3600" b="1" dirty="0" smtClean="0">
                <a:solidFill>
                  <a:schemeClr val="bg1">
                    <a:lumMod val="95000"/>
                  </a:schemeClr>
                </a:solidFill>
              </a:rPr>
              <a:t>REGULATORY CHALLENGES IN DUAL MODE HEIs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83771"/>
            <a:ext cx="12192000" cy="56170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IN" dirty="0" smtClean="0"/>
              <a:t>UGC   Regulations for ODL  2017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dirty="0" smtClean="0"/>
              <a:t>UGC    Regulations for Online courses 2018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b="1" dirty="0" smtClean="0">
                <a:solidFill>
                  <a:srgbClr val="FF0000"/>
                </a:solidFill>
              </a:rPr>
              <a:t>UGC   Regulations for ODL and Online 2020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dirty="0" smtClean="0"/>
              <a:t>AICTE Regulations for ODL and online </a:t>
            </a:r>
            <a:r>
              <a:rPr lang="en-IN" dirty="0" smtClean="0">
                <a:solidFill>
                  <a:srgbClr val="FF66CC"/>
                </a:solidFill>
              </a:rPr>
              <a:t>2021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dirty="0" smtClean="0"/>
              <a:t>Accreditation guidelines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dirty="0" err="1" smtClean="0">
                <a:solidFill>
                  <a:srgbClr val="FF0000"/>
                </a:solidFill>
              </a:rPr>
              <a:t>NCrF</a:t>
            </a:r>
            <a:r>
              <a:rPr lang="en-IN" dirty="0" smtClean="0">
                <a:solidFill>
                  <a:srgbClr val="FF0000"/>
                </a:solidFill>
              </a:rPr>
              <a:t>   guidelines for credits 2023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UGC Guidelines </a:t>
            </a:r>
            <a:r>
              <a:rPr lang="en-US" dirty="0">
                <a:solidFill>
                  <a:schemeClr val="tx2">
                    <a:lumMod val="10000"/>
                  </a:schemeClr>
                </a:solidFill>
              </a:rPr>
              <a:t>for the introduction of </a:t>
            </a:r>
            <a:r>
              <a:rPr lang="en-US" dirty="0" smtClean="0">
                <a:solidFill>
                  <a:schemeClr val="tx2">
                    <a:lumMod val="10000"/>
                  </a:schemeClr>
                </a:solidFill>
              </a:rPr>
              <a:t>skill-based Courses 2025…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FF0000"/>
                </a:solidFill>
              </a:rPr>
              <a:t>UGC-Draft Guidelines for Recognition of Prior Learning (RPL)-2025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UGC - SERO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57943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IN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Amendment of UGC regulation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928915"/>
            <a:ext cx="12192000" cy="542267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28650" indent="-514350" algn="just">
              <a:buFont typeface="+mj-lt"/>
              <a:buAutoNum type="arabicParenR"/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UGC released 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amendments after the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UGC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regulation </a:t>
            </a:r>
          </a:p>
          <a:p>
            <a:pPr marL="628650" indent="-514350" algn="just">
              <a:buFont typeface="+mj-lt"/>
              <a:buAutoNum type="arabicParenR"/>
              <a:defRPr/>
            </a:pPr>
            <a:r>
              <a:rPr lang="en-I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 along institution can not offer distance education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programme unless they are converted as  deemed university </a:t>
            </a:r>
          </a:p>
          <a:p>
            <a:pPr marL="628650" indent="-514350" algn="just">
              <a:buFont typeface="+mj-lt"/>
              <a:buAutoNum type="arabicParenR"/>
              <a:defRPr/>
            </a:pP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 accreditation should be minimum </a:t>
            </a:r>
            <a:r>
              <a:rPr lang="en-IN" sz="3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3.01 </a:t>
            </a:r>
            <a:r>
              <a:rPr lang="en-I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grades </a:t>
            </a: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of 4 scale </a:t>
            </a:r>
            <a:r>
              <a:rPr lang="en-I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DUAL mode can  </a:t>
            </a: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offer distance education programme </a:t>
            </a:r>
            <a:r>
              <a:rPr lang="en-I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3.26 grade for offering online programmes.</a:t>
            </a:r>
            <a:endParaRPr lang="en-I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28650" indent="-514350" algn="just">
              <a:buFont typeface="+mj-lt"/>
              <a:buAutoNum type="arabicParenR"/>
              <a:defRPr/>
            </a:pP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 university </a:t>
            </a:r>
            <a:r>
              <a:rPr lang="en-IN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exempted </a:t>
            </a:r>
            <a:r>
              <a:rPr lang="en-I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NAAC accreditation till they get the same.</a:t>
            </a:r>
          </a:p>
          <a:p>
            <a:pPr marL="628650" indent="-514350" algn="just">
              <a:buFont typeface="+mj-lt"/>
              <a:buAutoNum type="arabicParenR"/>
              <a:defRPr/>
            </a:pP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IGNOU exempted </a:t>
            </a: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regulations to </a:t>
            </a: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offer ODL &amp; Online Programme  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IN" alt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Bank of Credits</a:t>
            </a:r>
            <a:r>
              <a:rPr lang="en-IN" altLang="en-US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98286"/>
            <a:ext cx="12192000" cy="55299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buFont typeface="Arial" pitchFamily="34" charset="0"/>
              <a:buChar char="•"/>
              <a:defRPr/>
            </a:pP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Academic Bank of Credits shall have a dynamic website providing all details and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shall provide a variety of services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IN" alt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IN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Every student the facility to open unique or individual </a:t>
            </a:r>
            <a:r>
              <a:rPr lang="en-IN" alt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Bank Account in digital form;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IN" alt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Courses undergone by the students through the online modes through National Schemes like </a:t>
            </a:r>
            <a:r>
              <a:rPr lang="en-US" altLang="en-US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SWAYAM, NPTEL, V-Lab etc. or of any specified university, shall also be considered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credit transfer</a:t>
            </a:r>
            <a:endParaRPr lang="en-IN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I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  contd.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2771" name="Text Placeholder 2"/>
          <p:cNvSpPr>
            <a:spLocks noGrp="1"/>
          </p:cNvSpPr>
          <p:nvPr>
            <p:ph type="body" idx="1"/>
          </p:nvPr>
        </p:nvSpPr>
        <p:spPr>
          <a:xfrm>
            <a:off x="0" y="827314"/>
            <a:ext cx="12192000" cy="5515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Provided that, the 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student shall be required to earn at least </a:t>
            </a:r>
            <a:r>
              <a:rPr lang="en-US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fifty per cent of the credits</a:t>
            </a: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from the Higher Education Institution awarding the degree or diploma or certificate</a:t>
            </a: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IN" alt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r>
              <a:rPr lang="en-IN" altLang="en-US" sz="3200" dirty="0" smtClean="0">
                <a:latin typeface="Times New Roman" pitchFamily="18" charset="0"/>
                <a:cs typeface="Times New Roman" pitchFamily="18" charset="0"/>
              </a:rPr>
              <a:t>Credits earned by students shall be deposited in the respective Academic Bank Account with ABC and shall be </a:t>
            </a:r>
            <a:r>
              <a:rPr lang="en-IN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valid for </a:t>
            </a:r>
            <a:r>
              <a:rPr lang="en-IN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 exceeding </a:t>
            </a:r>
            <a:r>
              <a:rPr lang="en-IN" alt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seven years 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IN" alt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1" indent="-342900" algn="just">
              <a:buFont typeface="Arial" pitchFamily="34" charset="0"/>
              <a:buChar char="•"/>
              <a:defRPr/>
            </a:pPr>
            <a:r>
              <a:rPr lang="en-US" altLang="en-US" sz="3200" dirty="0" smtClean="0">
                <a:latin typeface="Times New Roman" pitchFamily="18" charset="0"/>
                <a:cs typeface="Times New Roman" pitchFamily="18" charset="0"/>
              </a:rPr>
              <a:t>Once used, or redeemed, Credits earned by a student cannot be re-used for the award of any other formal academic qualifications.</a:t>
            </a:r>
          </a:p>
          <a:p>
            <a:pPr marL="342900" lvl="1" indent="-342900" algn="just">
              <a:buFont typeface="Arial" pitchFamily="34" charset="0"/>
              <a:buChar char="•"/>
              <a:defRPr/>
            </a:pPr>
            <a:endParaRPr lang="en-IN" altLang="en-US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IN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CREDITS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27315"/>
            <a:ext cx="12192000" cy="555897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I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credit is equal to 15 hours of face to face teaching</a:t>
            </a:r>
          </a:p>
          <a:p>
            <a:pPr>
              <a:buFont typeface="Arial" pitchFamily="34" charset="0"/>
              <a:buChar char="•"/>
              <a:defRPr/>
            </a:pPr>
            <a:endParaRPr lang="en-I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I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I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hours of learning inputs though SLM, assignments, seminars, discussion etc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I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credits equal to 40 X 30= 1200 hrs learning </a:t>
            </a:r>
          </a:p>
          <a:p>
            <a:pPr>
              <a:buFont typeface="Arial" pitchFamily="34" charset="0"/>
              <a:buNone/>
              <a:defRPr/>
            </a:pPr>
            <a:r>
              <a:rPr lang="en-I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inputs </a:t>
            </a:r>
            <a:r>
              <a:rPr lang="en-IN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I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 X 30 = 600 hours per semester</a:t>
            </a:r>
          </a:p>
          <a:p>
            <a:pPr>
              <a:buFont typeface="Arial" pitchFamily="34" charset="0"/>
              <a:buChar char="•"/>
              <a:defRPr/>
            </a:pPr>
            <a:endParaRPr lang="en-I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12192000" cy="6858002"/>
        </p:xfrm>
        <a:graphic>
          <a:graphicData uri="http://schemas.openxmlformats.org/drawingml/2006/table">
            <a:tbl>
              <a:tblPr/>
              <a:tblGrid>
                <a:gridCol w="2085814"/>
                <a:gridCol w="7940728"/>
                <a:gridCol w="2165458"/>
              </a:tblGrid>
              <a:tr h="920078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NHEQF levels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785813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711325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Qualification	title/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nomen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clatu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re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Credit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333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Requirements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50"/>
                    </a:solidFill>
                  </a:tcPr>
                </a:tc>
              </a:tr>
              <a:tr h="901316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5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63500" marR="0" lvl="0" indent="0" algn="just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Undergraduate Certificate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one year or 2 semesters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56043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6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Undergraduate Diploma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two years (4 semesters) 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678707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7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Bachelor’s Degree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duration: Three years or 6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6350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2032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7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Bachelors of Vocation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B.Voc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).  3 years or 6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10924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7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B.E  Engineering &amp; Technology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. : Four years or 8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452032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8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66775" algn="l"/>
                          <a:tab pos="1538288" algn="l"/>
                          <a:tab pos="30035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Bachelor’ s Degree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Honours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) Four years or 8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78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160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865954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8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Post-Graduate Diplom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 for those who exit after successful completion of the first year or two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sems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580638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9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95000"/>
                        </a:lnSpc>
                        <a:spcBef>
                          <a:spcPts val="2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Master’s degree. (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Programme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duration: Two years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or  4 semesters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6538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7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 credits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740278">
                <a:tc>
                  <a:txBody>
                    <a:bodyPr/>
                    <a:lstStyle/>
                    <a:p>
                      <a:pPr marL="7461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Level 10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Doctoral  degree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ts val="8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Credits for course work</a:t>
                      </a:r>
                      <a:endParaRPr kumimoji="0" lang="en-IN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Online mode: e-content</a:t>
            </a:r>
            <a:endParaRPr lang="en-US" altLang="en-US" sz="3600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85371"/>
            <a:ext cx="12192000" cy="547188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algn="just">
              <a:buFont typeface="Arial" pitchFamily="34" charset="0"/>
              <a:buNone/>
              <a:defRPr/>
            </a:pPr>
            <a:r>
              <a:rPr lang="en-US" sz="2000" dirty="0" smtClean="0"/>
              <a:t>	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600" dirty="0" smtClean="0"/>
              <a:t>     (</a:t>
            </a:r>
            <a:r>
              <a:rPr lang="en-US" sz="2600" dirty="0" err="1" smtClean="0"/>
              <a:t>i</a:t>
            </a:r>
            <a:r>
              <a:rPr lang="en-US" sz="2600" dirty="0" smtClean="0"/>
              <a:t>) </a:t>
            </a:r>
            <a:r>
              <a:rPr lang="en-US" sz="2600" b="1" dirty="0" smtClean="0">
                <a:solidFill>
                  <a:srgbClr val="0000FF"/>
                </a:solidFill>
              </a:rPr>
              <a:t>QUADRANT-I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is e-Tutorial; </a:t>
            </a:r>
            <a:r>
              <a:rPr lang="en-US" sz="2600" dirty="0" smtClean="0">
                <a:solidFill>
                  <a:srgbClr val="080808"/>
                </a:solidFill>
              </a:rPr>
              <a:t>which shall contain: Video and Audio Content in an       </a:t>
            </a:r>
            <a:r>
              <a:rPr lang="en-US" sz="2600" dirty="0" err="1" smtClean="0">
                <a:solidFill>
                  <a:srgbClr val="080808"/>
                </a:solidFill>
              </a:rPr>
              <a:t>organised</a:t>
            </a:r>
            <a:r>
              <a:rPr lang="en-US" sz="2600" dirty="0" smtClean="0">
                <a:solidFill>
                  <a:srgbClr val="080808"/>
                </a:solidFill>
              </a:rPr>
              <a:t> form, Animation, Simulations, Video Demonstrations, Virtual Labs,  etc., </a:t>
            </a:r>
          </a:p>
          <a:p>
            <a:pPr>
              <a:buFont typeface="Arial" pitchFamily="34" charset="0"/>
              <a:buNone/>
              <a:defRPr/>
            </a:pPr>
            <a:r>
              <a:rPr lang="en-US" sz="2600" dirty="0" smtClean="0">
                <a:solidFill>
                  <a:srgbClr val="080808"/>
                </a:solidFill>
              </a:rPr>
              <a:t>         </a:t>
            </a:r>
            <a:endParaRPr lang="en-US" sz="2600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600" dirty="0" smtClean="0"/>
              <a:t>       (ii) </a:t>
            </a:r>
            <a:r>
              <a:rPr lang="en-US" sz="2600" b="1" dirty="0" smtClean="0">
                <a:solidFill>
                  <a:srgbClr val="0000FF"/>
                </a:solidFill>
              </a:rPr>
              <a:t>QUADRANT-II</a:t>
            </a:r>
            <a:r>
              <a:rPr lang="en-US" sz="2600" dirty="0" smtClean="0">
                <a:solidFill>
                  <a:srgbClr val="0000FF"/>
                </a:solidFill>
              </a:rPr>
              <a:t>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is e-Content; which shall contain; </a:t>
            </a:r>
            <a:r>
              <a:rPr lang="en-US" sz="2600" b="1" dirty="0" smtClean="0">
                <a:solidFill>
                  <a:srgbClr val="FF0000"/>
                </a:solidFill>
              </a:rPr>
              <a:t>self instructional material, e-               Books, illustrations, case studies, presentations etc, and also contain Web Resources </a:t>
            </a:r>
            <a:r>
              <a:rPr lang="en-US" sz="2600" dirty="0" smtClean="0">
                <a:solidFill>
                  <a:schemeClr val="bg2">
                    <a:lumMod val="25000"/>
                  </a:schemeClr>
                </a:solidFill>
              </a:rPr>
              <a:t>such as further references, Related Links, Open source Content on Internet, Video, Case Studies, books including e-books, research papers and journals,, etc.</a:t>
            </a:r>
          </a:p>
          <a:p>
            <a:pPr>
              <a:buFont typeface="Arial" pitchFamily="34" charset="0"/>
              <a:buNone/>
              <a:defRPr/>
            </a:pPr>
            <a:endParaRPr lang="en-US" sz="2600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600" dirty="0" smtClean="0"/>
              <a:t>	(iii</a:t>
            </a:r>
            <a:r>
              <a:rPr lang="en-US" sz="2600" b="1" dirty="0" smtClean="0">
                <a:solidFill>
                  <a:srgbClr val="080808"/>
                </a:solidFill>
              </a:rPr>
              <a:t>) </a:t>
            </a:r>
            <a:r>
              <a:rPr lang="en-US" sz="2600" b="1" dirty="0" smtClean="0">
                <a:solidFill>
                  <a:srgbClr val="0000FF"/>
                </a:solidFill>
              </a:rPr>
              <a:t>QUADRANT-III</a:t>
            </a:r>
            <a:r>
              <a:rPr lang="en-US" sz="2600" b="1" dirty="0" smtClean="0">
                <a:solidFill>
                  <a:srgbClr val="080808"/>
                </a:solidFill>
              </a:rPr>
              <a:t>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is the </a:t>
            </a:r>
            <a:r>
              <a:rPr lang="en-US" sz="2600" b="1" dirty="0" smtClean="0">
                <a:solidFill>
                  <a:srgbClr val="FF0000"/>
                </a:solidFill>
              </a:rPr>
              <a:t>Discussion forum </a:t>
            </a:r>
            <a:r>
              <a:rPr lang="en-US" sz="2600" b="1" dirty="0" smtClean="0">
                <a:solidFill>
                  <a:srgbClr val="080808"/>
                </a:solidFill>
              </a:rPr>
              <a:t>for raising of doubts and clarifying them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on a near 	real time basis by the Course Coordinator or his team.</a:t>
            </a:r>
          </a:p>
          <a:p>
            <a:pPr>
              <a:buFont typeface="Arial" pitchFamily="34" charset="0"/>
              <a:buNone/>
              <a:defRPr/>
            </a:pPr>
            <a:endParaRPr lang="en-US" sz="2600" dirty="0" smtClean="0"/>
          </a:p>
          <a:p>
            <a:pPr>
              <a:buFont typeface="Arial" pitchFamily="34" charset="0"/>
              <a:buNone/>
              <a:defRPr/>
            </a:pPr>
            <a:r>
              <a:rPr lang="en-US" sz="2600" dirty="0" smtClean="0"/>
              <a:t>	(iv) </a:t>
            </a:r>
            <a:r>
              <a:rPr lang="en-US" sz="2600" b="1" dirty="0" smtClean="0">
                <a:solidFill>
                  <a:srgbClr val="0000FF"/>
                </a:solidFill>
              </a:rPr>
              <a:t>QUADRANT-IV</a:t>
            </a:r>
            <a:r>
              <a:rPr lang="en-US" sz="2600" b="1" dirty="0" smtClean="0">
                <a:solidFill>
                  <a:srgbClr val="080808"/>
                </a:solidFill>
              </a:rPr>
              <a:t> </a:t>
            </a:r>
            <a:r>
              <a:rPr lang="en-US" sz="2600" dirty="0" smtClean="0">
                <a:solidFill>
                  <a:srgbClr val="FF0000"/>
                </a:solidFill>
              </a:rPr>
              <a:t>is </a:t>
            </a:r>
            <a:r>
              <a:rPr lang="en-US" sz="2600" b="1" dirty="0" smtClean="0">
                <a:solidFill>
                  <a:srgbClr val="FF0000"/>
                </a:solidFill>
              </a:rPr>
              <a:t>Assessment, </a:t>
            </a:r>
            <a:r>
              <a:rPr lang="en-US" sz="2600" b="1" dirty="0" smtClean="0">
                <a:solidFill>
                  <a:srgbClr val="080808"/>
                </a:solidFill>
              </a:rPr>
              <a:t>which shall contain; Problems and Solutions, which could be in the form of Multiple Choice Questions, Fill in the blanks, Matching </a:t>
            </a:r>
            <a:r>
              <a:rPr lang="en-US" sz="2600" dirty="0" smtClean="0">
                <a:solidFill>
                  <a:srgbClr val="080808"/>
                </a:solidFill>
              </a:rPr>
              <a:t>Questions, Short Answer Questions, </a:t>
            </a:r>
            <a:r>
              <a:rPr lang="en-US" sz="2600" dirty="0" smtClean="0">
                <a:solidFill>
                  <a:srgbClr val="002060"/>
                </a:solidFill>
              </a:rPr>
              <a:t>Long Answer Questions, Quizzes, Assignments and solutions, 	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627016"/>
          </a:xfrm>
          <a:solidFill>
            <a:srgbClr val="831002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CENTRE FOR DISTANCE AND VIRTUAL LEARNING </a:t>
            </a:r>
            <a:endParaRPr lang="en-IN" sz="4000" dirty="0">
              <a:solidFill>
                <a:schemeClr val="bg1"/>
              </a:solidFill>
            </a:endParaRPr>
          </a:p>
        </p:txBody>
      </p:sp>
      <p:pic>
        <p:nvPicPr>
          <p:cNvPr id="5" name="Content Placeholder 3" descr="DSC00341.JPG">
            <a:extLst>
              <a:ext uri="{FF2B5EF4-FFF2-40B4-BE49-F238E27FC236}">
                <a16:creationId xmlns:a16="http://schemas.microsoft.com/office/drawing/2014/main" xmlns="" id="{4C2E8189-F546-4797-BF3A-3E15BD481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253"/>
          <a:stretch>
            <a:fillRect/>
          </a:stretch>
        </p:blipFill>
        <p:spPr>
          <a:xfrm>
            <a:off x="0" y="595086"/>
            <a:ext cx="12192000" cy="58202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12192000" cy="75474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Guidelines for the introduction of skill-based Courses 2025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25714"/>
            <a:ext cx="12192000" cy="5646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IN" dirty="0" smtClean="0"/>
              <a:t>An essential component of these guidelines is the </a:t>
            </a:r>
            <a:r>
              <a:rPr lang="en-IN" b="1" dirty="0" smtClean="0">
                <a:solidFill>
                  <a:srgbClr val="FF0000"/>
                </a:solidFill>
              </a:rPr>
              <a:t>collaborative model between academic and industry</a:t>
            </a:r>
            <a:r>
              <a:rPr lang="en-IN" dirty="0" smtClean="0"/>
              <a:t>, which allows HEIs to work closely with industry experts.</a:t>
            </a:r>
          </a:p>
          <a:p>
            <a:pPr marL="114300" indent="0">
              <a:buNone/>
            </a:pPr>
            <a:r>
              <a:rPr lang="en-IN" dirty="0" smtClean="0"/>
              <a:t> </a:t>
            </a:r>
          </a:p>
          <a:p>
            <a:r>
              <a:rPr lang="en-IN" dirty="0" smtClean="0"/>
              <a:t>This partnerships will  enable students to gain real world experience and </a:t>
            </a:r>
            <a:r>
              <a:rPr lang="en-IN" b="1" dirty="0" smtClean="0">
                <a:solidFill>
                  <a:srgbClr val="0066FF"/>
                </a:solidFill>
              </a:rPr>
              <a:t>hands on knowledge</a:t>
            </a:r>
            <a:r>
              <a:rPr lang="en-IN" dirty="0" smtClean="0"/>
              <a:t>. </a:t>
            </a:r>
          </a:p>
          <a:p>
            <a:r>
              <a:rPr lang="en-IN" b="1" dirty="0" smtClean="0"/>
              <a:t>Micro-Credentials (MCs</a:t>
            </a:r>
            <a:r>
              <a:rPr lang="en-IN" dirty="0" smtClean="0"/>
              <a:t>) aimed at up skilling or re skilling in specialized area through </a:t>
            </a:r>
            <a:r>
              <a:rPr lang="en-IN" b="1" dirty="0" smtClean="0">
                <a:solidFill>
                  <a:srgbClr val="C00000"/>
                </a:solidFill>
              </a:rPr>
              <a:t>short- term learning modules</a:t>
            </a:r>
            <a:r>
              <a:rPr lang="en-IN" dirty="0" smtClean="0"/>
              <a:t>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54742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100" dirty="0" smtClean="0">
                <a:solidFill>
                  <a:schemeClr val="bg1"/>
                </a:solidFill>
              </a:rPr>
              <a:t>Guidelines for the introduction of skill-based Courses…</a:t>
            </a:r>
            <a:r>
              <a:rPr lang="en-US" sz="3100" dirty="0" err="1" smtClean="0">
                <a:solidFill>
                  <a:schemeClr val="bg1"/>
                </a:solidFill>
              </a:rPr>
              <a:t>contd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25714"/>
            <a:ext cx="12192000" cy="5646057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smtClean="0"/>
              <a:t>These guidelines and Standard Operating Procedures (SOPs) supplement the </a:t>
            </a:r>
            <a:r>
              <a:rPr lang="en-US" dirty="0" err="1" smtClean="0"/>
              <a:t>NCrF</a:t>
            </a:r>
            <a:r>
              <a:rPr lang="en-US" dirty="0" smtClean="0"/>
              <a:t>, guiding institutions and organizations in implementing</a:t>
            </a:r>
          </a:p>
          <a:p>
            <a:endParaRPr lang="en-IN" dirty="0" smtClean="0"/>
          </a:p>
          <a:p>
            <a:r>
              <a:rPr lang="en-US" b="1" dirty="0" smtClean="0"/>
              <a:t>Theory:</a:t>
            </a:r>
            <a:r>
              <a:rPr lang="en-US" dirty="0" smtClean="0"/>
              <a:t> 1 credit = 15 hours</a:t>
            </a:r>
            <a:endParaRPr lang="en-IN" dirty="0" smtClean="0"/>
          </a:p>
          <a:p>
            <a:r>
              <a:rPr lang="en-US" b="1" dirty="0" smtClean="0"/>
              <a:t>Practical:</a:t>
            </a:r>
            <a:r>
              <a:rPr lang="en-US" dirty="0" smtClean="0"/>
              <a:t> 1 credit = 30 hours</a:t>
            </a:r>
          </a:p>
          <a:p>
            <a:endParaRPr lang="en-IN" dirty="0" smtClean="0"/>
          </a:p>
          <a:p>
            <a:r>
              <a:rPr lang="en-US" dirty="0" smtClean="0">
                <a:solidFill>
                  <a:srgbClr val="0066FF"/>
                </a:solidFill>
              </a:rPr>
              <a:t> </a:t>
            </a:r>
            <a:r>
              <a:rPr lang="en-US" b="1" dirty="0" smtClean="0">
                <a:solidFill>
                  <a:srgbClr val="0066FF"/>
                </a:solidFill>
              </a:rPr>
              <a:t>For courses aligned with the National Skills Qualification Framework (NSQF), 1 credit equals 30 hours of learning</a:t>
            </a:r>
            <a:r>
              <a:rPr lang="en-US" b="1" dirty="0" smtClean="0">
                <a:solidFill>
                  <a:srgbClr val="FF0000"/>
                </a:solidFill>
              </a:rPr>
              <a:t>, with no distinction between theoretical, practical or experiential learning.</a:t>
            </a:r>
            <a:endParaRPr lang="en-IN" dirty="0" smtClean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45720"/>
            <a:ext cx="12192000" cy="740229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UGC-Draft Guidelines for Recognition of Prior Learning (RPL)-2025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54742"/>
            <a:ext cx="12192000" cy="5631543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628650" indent="-514350" algn="just">
              <a:buFont typeface="+mj-lt"/>
              <a:buAutoNum type="arabicPeriod"/>
            </a:pPr>
            <a:r>
              <a:rPr lang="en-US" dirty="0" smtClean="0"/>
              <a:t>RPL is a formal mechanism used to evaluate a person’s existing knowledge, skills, and </a:t>
            </a:r>
            <a:r>
              <a:rPr lang="en-US" b="1" dirty="0" smtClean="0">
                <a:solidFill>
                  <a:srgbClr val="0066FF"/>
                </a:solidFill>
              </a:rPr>
              <a:t>experience gained through </a:t>
            </a:r>
            <a:r>
              <a:rPr lang="en-US" b="1" dirty="0" smtClean="0">
                <a:solidFill>
                  <a:srgbClr val="C00000"/>
                </a:solidFill>
              </a:rPr>
              <a:t>formal and non-formal, or informal learnings</a:t>
            </a:r>
            <a:r>
              <a:rPr lang="en-US" dirty="0" smtClean="0"/>
              <a:t>.</a:t>
            </a:r>
          </a:p>
          <a:p>
            <a:pPr marL="628650" indent="-514350" algn="just">
              <a:buFont typeface="+mj-lt"/>
              <a:buAutoNum type="arabicPeriod"/>
            </a:pPr>
            <a:endParaRPr lang="en-US" dirty="0" smtClean="0"/>
          </a:p>
          <a:p>
            <a:pPr marL="628650" indent="-514350" algn="just">
              <a:buFont typeface="+mj-lt"/>
              <a:buAutoNum type="arabicPeriod"/>
            </a:pPr>
            <a:r>
              <a:rPr lang="en-US" dirty="0" smtClean="0"/>
              <a:t>RPL is already  existing in the countries like </a:t>
            </a:r>
            <a:r>
              <a:rPr lang="en-US" b="1" dirty="0" smtClean="0">
                <a:solidFill>
                  <a:srgbClr val="0066FF"/>
                </a:solidFill>
              </a:rPr>
              <a:t>Australia, South Africa, New </a:t>
            </a:r>
            <a:r>
              <a:rPr lang="en-US" b="1" dirty="0">
                <a:solidFill>
                  <a:srgbClr val="0066FF"/>
                </a:solidFill>
              </a:rPr>
              <a:t>Z</a:t>
            </a:r>
            <a:r>
              <a:rPr lang="en-US" b="1" dirty="0" smtClean="0">
                <a:solidFill>
                  <a:srgbClr val="0066FF"/>
                </a:solidFill>
              </a:rPr>
              <a:t>ealand, Canada, USA, Malaysia, Ireland and European countries</a:t>
            </a:r>
            <a:r>
              <a:rPr lang="en-US" dirty="0" smtClean="0"/>
              <a:t>.</a:t>
            </a:r>
          </a:p>
          <a:p>
            <a:pPr marL="628650" indent="-514350" algn="just">
              <a:buFont typeface="+mj-lt"/>
              <a:buAutoNum type="arabicPeriod"/>
            </a:pPr>
            <a:endParaRPr lang="en-US" dirty="0" smtClean="0"/>
          </a:p>
          <a:p>
            <a:pPr marL="628650" indent="-514350" algn="just">
              <a:buFont typeface="+mj-lt"/>
              <a:buAutoNum type="arabicPeriod"/>
            </a:pPr>
            <a:r>
              <a:rPr lang="en-US" b="1" dirty="0" smtClean="0">
                <a:solidFill>
                  <a:srgbClr val="C00000"/>
                </a:solidFill>
              </a:rPr>
              <a:t>Individuals working in industry </a:t>
            </a:r>
            <a:r>
              <a:rPr lang="en-US" dirty="0" smtClean="0"/>
              <a:t>could greatly benefit from earning credits for similar activities. These </a:t>
            </a:r>
            <a:r>
              <a:rPr lang="en-US" b="1" dirty="0" smtClean="0"/>
              <a:t>credits could then be used to pursue higher education programs (Bachelor's, Master's, Doctoral, Post-Doctoral, etc.)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83771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UGC Draft Guidelines for Recognition of Prior Learning 2025</a:t>
            </a:r>
            <a:endParaRPr lang="en-IN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83771"/>
            <a:ext cx="12192000" cy="558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/>
            <a:r>
              <a:rPr lang="en-US" b="1" dirty="0" smtClean="0"/>
              <a:t>Example Use Case:</a:t>
            </a:r>
            <a:endParaRPr lang="en-IN" dirty="0" smtClean="0"/>
          </a:p>
          <a:p>
            <a:pPr algn="just"/>
            <a:r>
              <a:rPr lang="en-US" sz="3200" dirty="0" err="1" smtClean="0"/>
              <a:t>Asha</a:t>
            </a:r>
            <a:r>
              <a:rPr lang="en-US" sz="3200" dirty="0" smtClean="0"/>
              <a:t>, a nurse with a Diploma in General Nursing and Midwifery (GNM), seeks to </a:t>
            </a:r>
            <a:r>
              <a:rPr lang="en-US" sz="3200" dirty="0" smtClean="0">
                <a:solidFill>
                  <a:srgbClr val="FF0000"/>
                </a:solidFill>
              </a:rPr>
              <a:t>upgrade her qualifications to a Bachelor of Science in Nursing</a:t>
            </a:r>
            <a:r>
              <a:rPr lang="en-US" sz="3200" dirty="0" smtClean="0"/>
              <a:t> (</a:t>
            </a:r>
            <a:r>
              <a:rPr lang="en-US" sz="3200" dirty="0" err="1" smtClean="0"/>
              <a:t>B.Sc</a:t>
            </a:r>
            <a:r>
              <a:rPr lang="en-US" sz="3200" dirty="0" smtClean="0"/>
              <a:t> Nursing)</a:t>
            </a:r>
            <a:endParaRPr lang="en-IN" sz="3200" dirty="0" smtClean="0"/>
          </a:p>
          <a:p>
            <a:pPr lvl="0" algn="just"/>
            <a:r>
              <a:rPr lang="en-US" sz="3200" b="1" dirty="0" smtClean="0"/>
              <a:t>Submission of Documentation: </a:t>
            </a:r>
            <a:r>
              <a:rPr lang="en-US" sz="3200" dirty="0" smtClean="0"/>
              <a:t>Asha submits her GNM diploma, detailed transcripts, course descriptions, and a letter from her employer mentioning her roles, responsibilities, and professional competencies developed during her </a:t>
            </a:r>
            <a:r>
              <a:rPr lang="en-US" sz="3200" dirty="0" smtClean="0">
                <a:solidFill>
                  <a:srgbClr val="FF0000"/>
                </a:solidFill>
              </a:rPr>
              <a:t>three years of experience </a:t>
            </a:r>
            <a:r>
              <a:rPr lang="en-US" sz="3200" dirty="0" smtClean="0"/>
              <a:t>in a large hospital.</a:t>
            </a:r>
            <a:endParaRPr lang="en-IN" sz="3200" dirty="0" smtClean="0"/>
          </a:p>
          <a:p>
            <a:pPr lvl="0" algn="just"/>
            <a:r>
              <a:rPr lang="en-US" b="1" dirty="0" smtClean="0"/>
              <a:t> </a:t>
            </a:r>
            <a:endParaRPr lang="en-IN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9257"/>
            <a:ext cx="12192000" cy="56025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14300" lvl="0" indent="0" algn="just">
              <a:buNone/>
            </a:pPr>
            <a:endParaRPr lang="en-IN" sz="3600" b="1" dirty="0" smtClean="0"/>
          </a:p>
          <a:p>
            <a:pPr lvl="0" algn="just"/>
            <a:r>
              <a:rPr lang="en-US" sz="3600" b="1" dirty="0" smtClean="0"/>
              <a:t>Assessment </a:t>
            </a:r>
            <a:r>
              <a:rPr lang="en-US" sz="3600" b="1" dirty="0"/>
              <a:t>Process:</a:t>
            </a:r>
            <a:r>
              <a:rPr lang="en-US" sz="3600" dirty="0"/>
              <a:t> An assessment body, in collaboration with an awarding body in the nursing sector, evaluates Asha's educational background and professional experience. </a:t>
            </a:r>
            <a:r>
              <a:rPr lang="en-US" sz="3600" dirty="0">
                <a:solidFill>
                  <a:srgbClr val="FF0000"/>
                </a:solidFill>
              </a:rPr>
              <a:t>They compare the curriculum of her GNM program with the courses offered in the B.Sc. Nursing program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200" b="1" dirty="0"/>
              <a:t>Credit Awarding through RPL:</a:t>
            </a:r>
            <a:r>
              <a:rPr lang="en-US" sz="3200" dirty="0"/>
              <a:t> Based on the assessments, the assessment body determines the equivalence of Asha's GNM curriculum with the B.Sc. Nursing program. </a:t>
            </a:r>
          </a:p>
          <a:p>
            <a:pPr lvl="0" algn="just"/>
            <a:endParaRPr lang="en-IN" sz="3200" dirty="0"/>
          </a:p>
          <a:p>
            <a:pPr algn="just"/>
            <a:endParaRPr lang="en-IN" sz="3600" dirty="0" smtClean="0"/>
          </a:p>
          <a:p>
            <a:pPr marL="114300" indent="0">
              <a:buNone/>
            </a:pPr>
            <a:endParaRPr lang="en-IN" sz="36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8377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UGC Draft Guidelines for Recognition of Prior Learning….</a:t>
            </a:r>
            <a:r>
              <a:rPr lang="en-US" sz="3200" dirty="0" err="1" smtClean="0">
                <a:solidFill>
                  <a:schemeClr val="bg1"/>
                </a:solidFill>
              </a:rPr>
              <a:t>Contd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</a:rPr>
              <a:t>UGC Draft Guidelines for Recognition of Prior Learning…</a:t>
            </a:r>
            <a:r>
              <a:rPr lang="en-US" sz="3600" dirty="0" err="1" smtClean="0">
                <a:solidFill>
                  <a:schemeClr val="bg1"/>
                </a:solidFill>
              </a:rPr>
              <a:t>contd</a:t>
            </a:r>
            <a:endParaRPr lang="en-IN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41829"/>
            <a:ext cx="12192000" cy="5558971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b="1" dirty="0" smtClean="0"/>
              <a:t>Non-formal learning</a:t>
            </a:r>
            <a:r>
              <a:rPr lang="en-US" dirty="0"/>
              <a:t> </a:t>
            </a:r>
            <a:r>
              <a:rPr lang="en-US" dirty="0" smtClean="0"/>
              <a:t>Examples include:</a:t>
            </a:r>
            <a:endParaRPr lang="en-IN" dirty="0" smtClean="0"/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Workshops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Short Courses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Professional Development Programs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Community Education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Self-Study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Online Courses and Webinars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Company Training Programs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Arts and Sports Training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Youth Groups</a:t>
            </a:r>
            <a:endParaRPr lang="en-IN" b="1" dirty="0" smtClean="0">
              <a:solidFill>
                <a:schemeClr val="accent2"/>
              </a:solidFill>
            </a:endParaRPr>
          </a:p>
          <a:p>
            <a:pPr lvl="0">
              <a:buFont typeface="Wingdings" pitchFamily="2" charset="2"/>
              <a:buChar char="v"/>
            </a:pPr>
            <a:r>
              <a:rPr lang="en-US" b="1" dirty="0" smtClean="0">
                <a:solidFill>
                  <a:schemeClr val="accent2"/>
                </a:solidFill>
              </a:rPr>
              <a:t>Scout Programs</a:t>
            </a:r>
            <a:endParaRPr lang="en-IN" b="1" dirty="0" smtClean="0">
              <a:solidFill>
                <a:schemeClr val="accent2"/>
              </a:solidFill>
            </a:endParaRP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096000" y="6356351"/>
            <a:ext cx="2032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UGC - O</a:t>
            </a:r>
            <a:endParaRPr lang="en-US" dirty="0"/>
          </a:p>
        </p:txBody>
      </p:sp>
      <p:sp>
        <p:nvSpPr>
          <p:cNvPr id="65539" name="Rectangle 1"/>
          <p:cNvSpPr>
            <a:spLocks noChangeArrowheads="1"/>
          </p:cNvSpPr>
          <p:nvPr/>
        </p:nvSpPr>
        <p:spPr bwMode="auto">
          <a:xfrm>
            <a:off x="0" y="-30777"/>
            <a:ext cx="12192000" cy="707886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en-US" altLang="ja-JP" sz="32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Selected Online learning portals   for students and teachers</a:t>
            </a:r>
            <a:r>
              <a:rPr lang="en-US" altLang="ja-JP" sz="40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</a:rPr>
              <a:t>:</a:t>
            </a:r>
            <a:endParaRPr lang="en-US" altLang="ja-JP" sz="40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53142"/>
          <a:ext cx="12192001" cy="6284195"/>
        </p:xfrm>
        <a:graphic>
          <a:graphicData uri="http://schemas.openxmlformats.org/drawingml/2006/table">
            <a:tbl>
              <a:tblPr/>
              <a:tblGrid>
                <a:gridCol w="731443"/>
                <a:gridCol w="3442396"/>
                <a:gridCol w="8018162"/>
              </a:tblGrid>
              <a:tr h="323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100" dirty="0" smtClean="0">
                          <a:latin typeface="Calibri"/>
                          <a:ea typeface="Times New Roman"/>
                          <a:cs typeface="Times New Roman"/>
                        </a:rPr>
                        <a:t>S NO</a:t>
                      </a:r>
                      <a:endParaRPr lang="en-IN" sz="1100" b="1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Portals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Content Details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25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Bharat </a:t>
                      </a:r>
                      <a:r>
                        <a:rPr lang="en-IN" sz="1800" b="1" kern="0" dirty="0" smtClean="0">
                          <a:latin typeface="Times New Roman"/>
                          <a:ea typeface="Times New Roman"/>
                          <a:cs typeface="Times New Roman"/>
                        </a:rPr>
                        <a:t>Skills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IN" sz="1600" b="0" i="0" u="sng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  <a:hlinkClick r:id="rId2"/>
                        </a:rPr>
                        <a:t>https://bharatskills.gov.in/</a:t>
                      </a:r>
                      <a:r>
                        <a:rPr lang="en-US" sz="1600" b="0" i="0" u="none" strike="noStrike" cap="none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lang="en-IN" sz="1600" b="0" i="0" u="none" strike="noStrike" cap="none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kern="0" dirty="0" smtClean="0">
                        <a:solidFill>
                          <a:srgbClr val="0066FF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The Bharat skills portal has  videos available for 79 trades like carpenter, electrician, plumber, etc.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e-</a:t>
                      </a: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SkillIndia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https://eskillindia.org/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It is a multilingual portal offers more than 400 courses in about 10 regional languages.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NASSCOM-Future Skills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http://futureskills.nasscom.in/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NASSCOM Future skills portal is a portal where students can learn the skills of the future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Skills build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http://skillsbuild.org/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It  provides courses in the latest technology like Artificial intelligence, Cyber security, Client  etc.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909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TCS ion Digital Learning 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https://www.tcsion.com/LX/login#lx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TCS ion is a digital portal that offers a number of courses spread across various fields with NSDC and NCS, for  virtual training and job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>
                          <a:latin typeface="Times New Roman"/>
                          <a:ea typeface="Times New Roman"/>
                          <a:cs typeface="Times New Roman"/>
                        </a:rPr>
                        <a:t>SWAYAM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https://swayam.gov.in/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It has courses from class nine to post-graduation. Courses.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>
                          <a:latin typeface="Times New Roman"/>
                          <a:ea typeface="Times New Roman"/>
                          <a:cs typeface="Times New Roman"/>
                        </a:rPr>
                        <a:t>NPTEL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https://nptel.ac.in/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NPTEL portal is coordinated majorly by IIT Madras along with other IITs.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UGC - SERO</a:t>
            </a:r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0" y="595087"/>
          <a:ext cx="12192001" cy="6262913"/>
        </p:xfrm>
        <a:graphic>
          <a:graphicData uri="http://schemas.openxmlformats.org/drawingml/2006/table">
            <a:tbl>
              <a:tblPr/>
              <a:tblGrid>
                <a:gridCol w="658516"/>
                <a:gridCol w="4611417"/>
                <a:gridCol w="6922068"/>
              </a:tblGrid>
              <a:tr h="89910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 dirty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National Digital Library</a:t>
                      </a:r>
                      <a:r>
                        <a:rPr lang="en-IN" sz="1800" kern="0" dirty="0">
                          <a:latin typeface="Times New Roman"/>
                          <a:ea typeface="Times New Roman"/>
                          <a:cs typeface="Times New Roman"/>
                        </a:rPr>
                        <a:t>: 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It is a digital repository of vast amount of academic content different Indian languages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580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CEC</a:t>
                      </a:r>
                      <a:r>
                        <a:rPr lang="en-IN" sz="1800" kern="0" dirty="0">
                          <a:latin typeface="Times New Roman"/>
                          <a:ea typeface="Times New Roman"/>
                          <a:cs typeface="Times New Roman"/>
                        </a:rPr>
                        <a:t> -</a:t>
                      </a: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UGC YouTube portal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Provide access to unlimited educational curriculum based lectures absolutely free. 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892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10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Swayam</a:t>
                      </a: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Prabha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https://www.swayamprabha.gov.in/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SWAYAM PRABHA is a group of 32 DTS channels,  provided by NPTEL, IITs, UGC, CEC, IGNOU, NCERT, etc.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031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11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</a:t>
                      </a:r>
                      <a:r>
                        <a:rPr lang="en-IN" sz="1800" kern="0" dirty="0">
                          <a:latin typeface="Times New Roman"/>
                          <a:ea typeface="Times New Roman"/>
                          <a:cs typeface="Times New Roman"/>
                        </a:rPr>
                        <a:t>-PG </a:t>
                      </a: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Patashala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https://epathshala.nic.in/index.php?In=en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E-PG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Patashala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is an high quality, which is a storehouse of audios, videos, flipbooks, etc. available in Hindi, English, and Urdu. 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2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>
                          <a:latin typeface="Times New Roman"/>
                          <a:ea typeface="Times New Roman"/>
                          <a:cs typeface="Times New Roman"/>
                        </a:rPr>
                        <a:t>Diksha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u="sng" ker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https://diksha.gov.in/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National Teacher Platform is built to host Open Educational Resources (OER) and tools for Teachers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E-</a:t>
                      </a: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shodh</a:t>
                      </a:r>
                      <a:r>
                        <a:rPr lang="en-IN" sz="1800" b="1" kern="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IN" sz="1800" b="1" kern="0" dirty="0" err="1">
                          <a:latin typeface="Times New Roman"/>
                          <a:ea typeface="Times New Roman"/>
                          <a:cs typeface="Times New Roman"/>
                        </a:rPr>
                        <a:t>Sindhu</a:t>
                      </a:r>
                      <a:endParaRPr lang="en-IN" sz="1800" kern="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It provides current  access to more than 6000 e- journals and more than 6 </a:t>
                      </a:r>
                      <a:r>
                        <a:rPr lang="en-US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lakh</a:t>
                      </a: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 e-books in different disciplines.   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335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b="1" kern="0">
                          <a:latin typeface="Times New Roman"/>
                          <a:ea typeface="Times New Roman"/>
                          <a:cs typeface="Times New Roman"/>
                        </a:rPr>
                        <a:t>Shodh Ganga</a:t>
                      </a:r>
                      <a:r>
                        <a:rPr lang="en-IN" sz="1800" kern="0"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en-IN" sz="1800" kern="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09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It is a digital repository platforms of 2, 80,000 research thesis and dissertations for research students</a:t>
                      </a:r>
                      <a:endParaRPr lang="en-IN" sz="1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0"/>
            <a:ext cx="12191999" cy="58477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sz="32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Selected Online learning portals for students and teachers</a:t>
            </a:r>
            <a:r>
              <a:rPr lang="en-US" altLang="ja-JP" sz="24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</a:rPr>
              <a:t>:</a:t>
            </a:r>
            <a:endParaRPr lang="en-US" altLang="ja-JP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A7ED2E-8908-4579-AEB2-042D92E8A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altLang="en-US" sz="4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CDVL </a:t>
            </a:r>
            <a:r>
              <a:rPr lang="en-US" altLang="en-US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PROGRA</a:t>
            </a:r>
            <a:r>
              <a:rPr lang="en-US" altLang="en-US" dirty="0">
                <a:solidFill>
                  <a:schemeClr val="bg1"/>
                </a:solidFill>
              </a:rPr>
              <a:t>MMES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4C714D-F3FE-4F77-BC95-E52A07C283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1830"/>
            <a:ext cx="12192000" cy="5501820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Centre initially started with two diploma,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Presently it is offering Sixteen One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Diploma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are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employable knowledge oriented and skill upgrading </a:t>
            </a:r>
            <a:r>
              <a:rPr lang="en-US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of the students are working employees from various state and central government offices, few are IAS and IPS Officers, lawyers, magistrates; and also housewives.</a:t>
            </a:r>
          </a:p>
          <a:p>
            <a:pPr algn="just" eaLnBrk="1" hangingPunct="1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distance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approved by the UGC-AICTE-DEC joint committee. </a:t>
            </a:r>
          </a:p>
          <a:p>
            <a:pPr algn="just" eaLnBrk="1" hangingPunct="1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maintain the standards in the quality of teaching in distance courses, the regular faculty from the university have put their best efforts in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 the courses, framing the syllabus, development of Self learning material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conducting the contact classes, examination and evaluation process. </a:t>
            </a:r>
          </a:p>
          <a:p>
            <a:pPr algn="just" eaLnBrk="1" hangingPunct="1">
              <a:defRPr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these programs </a:t>
            </a:r>
            <a:r>
              <a:rPr 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skill upgrading and employable  </a:t>
            </a:r>
            <a:r>
              <a:rPr lang="en-US" b="1" dirty="0" err="1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Virtual learning coupled with Hands and training is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used in the teaching learning process.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749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976482-8C85-407E-A691-59891CAC8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UNIQUE FEATURES OF CDVL- UOH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1962DF-0E2F-46D3-A977-36127C0B6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27314"/>
            <a:ext cx="12192000" cy="5544457"/>
          </a:xfrm>
        </p:spPr>
        <p:txBody>
          <a:bodyPr>
            <a:noAutofit/>
          </a:bodyPr>
          <a:lstStyle/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courses are Knowledge and skill up gradation add on 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Courses are designed by the teaching faculty of the regular departments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training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laboratories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 work (case study) 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one of the components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60-80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hrs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compulsory contact/ VIRTUAL classes per term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 Learning material is well prepared and designed in both soft and hard copy and Virtual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Vedios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recorded as per 4 quadrant mode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Continuous evaluation system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Minimum qualifying pass marks is 40%</a:t>
            </a:r>
          </a:p>
          <a:p>
            <a:pPr marL="91440" indent="-91440" algn="just" eaLnBrk="1" fontAlgn="auto" hangingPunct="1">
              <a:spcAft>
                <a:spcPts val="0"/>
              </a:spcAft>
              <a:defRPr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</a:t>
            </a:r>
            <a:r>
              <a:rPr lang="en-US" alt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Proctored examination 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CCTV surveillance 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6397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</a:rPr>
              <a:t>Distance &amp; Online Education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>
          <a:xfrm>
            <a:off x="0" y="870857"/>
            <a:ext cx="12192000" cy="5529943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en-US" b="1" dirty="0" smtClean="0">
              <a:latin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en-US" sz="2800" b="1" dirty="0" smtClean="0">
                <a:latin typeface="Times New Roman" pitchFamily="18" charset="0"/>
              </a:rPr>
              <a:t>Distance education</a:t>
            </a:r>
            <a:r>
              <a:rPr lang="en-US" altLang="en-US" sz="2800" dirty="0" smtClean="0">
                <a:latin typeface="Times New Roman" pitchFamily="18" charset="0"/>
              </a:rPr>
              <a:t> or </a:t>
            </a:r>
            <a:r>
              <a:rPr lang="en-US" altLang="en-US" sz="2800" b="1" dirty="0" smtClean="0">
                <a:latin typeface="Times New Roman" pitchFamily="18" charset="0"/>
              </a:rPr>
              <a:t>distance learning</a:t>
            </a:r>
            <a:r>
              <a:rPr lang="en-US" altLang="en-US" sz="2800" dirty="0" smtClean="0">
                <a:latin typeface="Times New Roman" pitchFamily="18" charset="0"/>
              </a:rPr>
              <a:t> is “ a process to create and provide access to learning when the source of information and the learners are separated by time and distance, or both.”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latin typeface="Times New Roman" pitchFamily="18" charset="0"/>
              </a:rPr>
              <a:t> </a:t>
            </a:r>
            <a:r>
              <a:rPr lang="en-US" altLang="en-US" dirty="0">
                <a:solidFill>
                  <a:srgbClr val="0000FF"/>
                </a:solidFill>
                <a:latin typeface="Times New Roman" pitchFamily="18" charset="0"/>
              </a:rPr>
              <a:t>1) </a:t>
            </a:r>
            <a:r>
              <a:rPr lang="en-US" altLang="en-US" dirty="0" smtClean="0">
                <a:solidFill>
                  <a:srgbClr val="0000FF"/>
                </a:solidFill>
                <a:latin typeface="Times New Roman" pitchFamily="18" charset="0"/>
              </a:rPr>
              <a:t> National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Open University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2)  State Open University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3)  Dual Mode University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r>
              <a:rPr lang="en-US" altLang="en-US" sz="2800" dirty="0" smtClean="0">
                <a:solidFill>
                  <a:srgbClr val="0000FF"/>
                </a:solidFill>
                <a:latin typeface="Times New Roman" pitchFamily="18" charset="0"/>
              </a:rPr>
              <a:t> 4)  Stand Alone Institutions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en-US" sz="300" dirty="0" smtClean="0">
              <a:latin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810405"/>
              </p:ext>
            </p:extLst>
          </p:nvPr>
        </p:nvGraphicFramePr>
        <p:xfrm>
          <a:off x="2" y="707886"/>
          <a:ext cx="12191997" cy="6150113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41524"/>
                <a:gridCol w="7098291"/>
                <a:gridCol w="2176091"/>
                <a:gridCol w="2176091"/>
              </a:tblGrid>
              <a:tr h="7191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err="1">
                          <a:effectLst/>
                        </a:rPr>
                        <a:t>S.No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Programmes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en-IN" sz="24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 smtClean="0">
                          <a:effectLst/>
                        </a:rPr>
                        <a:t>Application Received </a:t>
                      </a:r>
                      <a:endParaRPr lang="en-IN" sz="1800" dirty="0">
                        <a:effectLst/>
                      </a:endParaRPr>
                    </a:p>
                  </a:txBody>
                  <a:tcPr marL="51887" marR="5188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IN" sz="1800" dirty="0">
                          <a:effectLst/>
                        </a:rPr>
                        <a:t>No. of. Students Enrolled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/>
                </a:tc>
              </a:tr>
              <a:tr h="35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1.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Library Automation &amp; Networking(DLAN)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60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47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618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2.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Cyber Laws &amp; Intellectual Property Rights</a:t>
                      </a:r>
                      <a:endParaRPr lang="en-IN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 (DCL &amp; IPR)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51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23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3.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Criminal Justice &amp; Forensic Science </a:t>
                      </a:r>
                      <a:r>
                        <a:rPr lang="en-IN" sz="1600" dirty="0">
                          <a:effectLst/>
                        </a:rPr>
                        <a:t>(</a:t>
                      </a:r>
                      <a:r>
                        <a:rPr lang="en-IN" sz="1400" dirty="0">
                          <a:effectLst/>
                        </a:rPr>
                        <a:t>DCJ &amp; FS)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51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29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4.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Business Management  (DBM)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50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24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5.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Project  Management (DPM)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62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32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600" dirty="0" smtClean="0">
                          <a:effectLst/>
                        </a:rPr>
                        <a:t>6.</a:t>
                      </a:r>
                      <a:endParaRPr lang="en-IN" sz="1600" b="1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Infection Prevention and Control (DIPC)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70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60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7.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Community Eye Health (DCEH)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>
                          <a:effectLst/>
                        </a:rPr>
                        <a:t>14</a:t>
                      </a:r>
                      <a:endParaRPr lang="en-IN" sz="16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8.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Communicative English (DCE)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78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66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9.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Governance (DG)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 smtClean="0">
                          <a:effectLst/>
                        </a:rPr>
                        <a:t>30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10.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Energy Management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18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11.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Artificial Intelligence &amp; Machine Learning (DAI &amp; ML)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110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79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5186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12.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Diploma in </a:t>
                      </a:r>
                      <a:r>
                        <a:rPr lang="en-IN" sz="1400" dirty="0" err="1">
                          <a:effectLst/>
                        </a:rPr>
                        <a:t>Panchayat</a:t>
                      </a:r>
                      <a:r>
                        <a:rPr lang="en-IN" sz="1400" dirty="0">
                          <a:effectLst/>
                        </a:rPr>
                        <a:t> Raj Governance &amp; Rural Development (DPRG &amp; RD)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54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20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62171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dirty="0" smtClean="0">
                          <a:effectLst/>
                        </a:rPr>
                        <a:t>13.</a:t>
                      </a: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>
                          <a:effectLst/>
                        </a:rPr>
                        <a:t>Certificate(Birth Care Practitioner (Birth Doula) Certificate Course) (</a:t>
                      </a:r>
                      <a:r>
                        <a:rPr lang="en-IN" sz="1600" dirty="0">
                          <a:effectLst/>
                        </a:rPr>
                        <a:t> </a:t>
                      </a:r>
                      <a:r>
                        <a:rPr lang="en-IN" sz="1400" dirty="0">
                          <a:effectLst/>
                        </a:rPr>
                        <a:t>BCPCC) </a:t>
                      </a:r>
                      <a:endParaRPr lang="en-IN" sz="1400" dirty="0" smtClean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smtClean="0">
                          <a:effectLst/>
                        </a:rPr>
                        <a:t>6 </a:t>
                      </a:r>
                      <a:r>
                        <a:rPr lang="en-IN" sz="1400" b="1" dirty="0">
                          <a:effectLst/>
                        </a:rPr>
                        <a:t>Months Course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18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17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  <a:tr h="31980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Total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754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462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887" marR="51887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0"/>
            <a:ext cx="12192000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List of  Diploma </a:t>
            </a:r>
            <a:r>
              <a:rPr lang="en-US" sz="40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Programmes</a:t>
            </a:r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2024 - </a:t>
            </a:r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25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7145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660FB92E-70E0-4BBC-B63D-11BC6EEACE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9612756"/>
              </p:ext>
            </p:extLst>
          </p:nvPr>
        </p:nvGraphicFramePr>
        <p:xfrm>
          <a:off x="0" y="589395"/>
          <a:ext cx="12191999" cy="5665101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492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0157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70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8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Business Management (DBM)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B. Raja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Shekhar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35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Criminal Justice &amp; Forensic Science (DCJ&amp;FS)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D.Veerababu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Diploma in Cyber Laws &amp; Intellectual Property Rights (DCL&amp;IPR)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Dr.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M.Nagamani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Library Automation &amp; Networking (DLAN)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Dr.N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. Varatharajan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2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Project Management (DPM)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Prof. Mary Jessica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Technology Management in Agriculture (DTMA)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Prof. C.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Raghava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Reddy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Community Eye health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Prof. 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Shamanna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Panchayati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Raj Governance &amp; Rural Development (DPRG &amp; RD)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Prof. C. Raghava Reddy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364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0" lang="en-IN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Diploma in Governance (DG)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E.Venkatesh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</a:rPr>
                        <a:t>Diploma in Energy Management</a:t>
                      </a:r>
                      <a:endParaRPr lang="en-IN" sz="1600" dirty="0" smtClean="0"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Chetan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Srivastava</a:t>
                      </a:r>
                      <a:endParaRPr kumimoji="0" lang="en-IN" sz="14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                                                  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634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>
                          <a:effectLst/>
                        </a:rPr>
                        <a:t>Diploma in Artificial Intelligence &amp; Machine Learning (DAI &amp; ML)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Atul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Negi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IN" sz="1400" u="none" strike="noStrike" cap="none" normalizeH="0" baseline="0" dirty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404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Diploma in Infection Prevention and Control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Prof. B.R. </a:t>
                      </a:r>
                      <a:r>
                        <a:rPr kumimoji="0" lang="en-US" sz="1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Shamanna</a:t>
                      </a:r>
                      <a:r>
                        <a:rPr kumimoji="0" lang="en-US" sz="1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,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4905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150" marR="57150" marT="0" marB="0" horzOverflow="overflow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Certificate(Birth Care Practitioner (Birth Doula) Certificate Course) (</a:t>
                      </a:r>
                      <a:r>
                        <a:rPr lang="en-IN" sz="1600" dirty="0" smtClean="0">
                          <a:effectLst/>
                        </a:rPr>
                        <a:t> </a:t>
                      </a:r>
                      <a:r>
                        <a:rPr lang="en-IN" sz="1400" dirty="0" smtClean="0">
                          <a:effectLst/>
                        </a:rPr>
                        <a:t>BCPCC)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dirty="0" smtClean="0">
                          <a:effectLst/>
                        </a:rPr>
                        <a:t>6 Months Course</a:t>
                      </a:r>
                      <a:endParaRPr lang="en-IN" sz="16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Prof. B.R. </a:t>
                      </a:r>
                      <a:r>
                        <a:rPr kumimoji="0" lang="en-US" sz="14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Shamanna</a:t>
                      </a: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,</a:t>
                      </a:r>
                      <a:endParaRPr kumimoji="0" lang="en-IN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/>
                </a:tc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xmlns="" id="{249A135B-B652-48D4-A180-81C06111E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24113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US" sz="4000" b="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Faculty cum Coordinators </a:t>
            </a:r>
            <a:endParaRPr lang="en-IN" sz="4000" b="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0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82172" y="581343"/>
          <a:ext cx="10580914" cy="6237599"/>
        </p:xfrm>
        <a:graphic>
          <a:graphicData uri="http://schemas.openxmlformats.org/drawingml/2006/table">
            <a:tbl>
              <a:tblPr/>
              <a:tblGrid>
                <a:gridCol w="716423"/>
                <a:gridCol w="8252827"/>
                <a:gridCol w="1611664"/>
              </a:tblGrid>
              <a:tr h="4754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 err="1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S.No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Course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No .of. Credits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for programme </a:t>
                      </a:r>
                      <a:endParaRPr lang="en-IN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1.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Business Management  (DBM)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MT-Identity-H"/>
                          <a:ea typeface="Times New Roman"/>
                          <a:cs typeface="ArialMT-Identity-H"/>
                        </a:rPr>
                        <a:t>42-46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2.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Project  Management (DPM)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-Identity-H"/>
                          <a:ea typeface="Times New Roman"/>
                          <a:cs typeface="ArialMT-Identity-H"/>
                        </a:rPr>
                        <a:t>42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3.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Library Automation &amp; Networking(DLAN)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4.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Cyber Laws &amp; Intellectual Property Rights (DCL &amp; IPR)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5.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Criminal Justice &amp; Forensic Science (DCJ &amp; FS)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"/>
                          <a:ea typeface="Times New Roman"/>
                          <a:cs typeface="ArialMT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6.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Infection Prevention and Control (DIPC)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7.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Community Eye Health (DCEH)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en-IN" sz="1800" b="1" dirty="0" smtClean="0">
                          <a:latin typeface="Aharoni" pitchFamily="2" charset="-79"/>
                          <a:cs typeface="Aharoni" pitchFamily="2" charset="-79"/>
                        </a:rPr>
                        <a:t>8.</a:t>
                      </a:r>
                      <a:endParaRPr lang="en-IN" sz="1800" b="1" dirty="0">
                        <a:latin typeface="Aharoni" pitchFamily="2" charset="-79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Communicative English (DCE)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9.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Governance (DG)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10.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Energy management (DENM)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41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11.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Artificial Intelligence and Machine Learning (AI&amp;ML)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12.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</a:t>
                      </a:r>
                      <a:r>
                        <a:rPr lang="en-IN" sz="1400" b="1" dirty="0" err="1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Panchayat</a:t>
                      </a: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 Raj Governance &amp; Rural Development (DPRG &amp; RD)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13.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Health Care Management (DHCM)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14.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Hospital Management (DHM)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522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15.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Education Technology Management (DETM)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557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16.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Technology Management in Agriculture (DTMA)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8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17.</a:t>
                      </a:r>
                      <a:endParaRPr lang="en-US" sz="18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Diploma in Telecom Technology Management (DTTM)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>
                          <a:latin typeface="ArialMT-Identity-H"/>
                          <a:ea typeface="Times New Roman"/>
                          <a:cs typeface="ArialMT-Identity-H"/>
                        </a:rPr>
                        <a:t>40</a:t>
                      </a:r>
                      <a:endParaRPr lang="en-IN" sz="14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406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600" b="1" dirty="0" smtClean="0">
                          <a:solidFill>
                            <a:srgbClr val="000000"/>
                          </a:solidFill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18.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400" b="1" dirty="0">
                          <a:latin typeface="Aharoni" pitchFamily="2" charset="-79"/>
                          <a:ea typeface="Times New Roman"/>
                          <a:cs typeface="Aharoni" pitchFamily="2" charset="-79"/>
                        </a:rPr>
                        <a:t>Advanced Certificate Programme in Critical Care (ACPCC)</a:t>
                      </a:r>
                      <a:endParaRPr lang="en-IN" sz="1600" b="1" dirty="0">
                        <a:latin typeface="Aharoni" pitchFamily="2" charset="-79"/>
                        <a:ea typeface="Times New Roman"/>
                        <a:cs typeface="Aharoni" pitchFamily="2" charset="-79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1200" b="1" dirty="0">
                          <a:latin typeface="ArialMT"/>
                          <a:ea typeface="Times New Roman"/>
                          <a:cs typeface="ArialMT"/>
                        </a:rPr>
                        <a:t>20</a:t>
                      </a:r>
                      <a:endParaRPr lang="en-IN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51204" marR="5120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IN" sz="3200" b="1" dirty="0" smtClean="0">
                <a:solidFill>
                  <a:schemeClr val="bg1"/>
                </a:solidFill>
              </a:rPr>
              <a:t>List of Diploma Programmes with Credits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7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752205-E9AD-4DDC-8270-B3B87981F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QUALITY STANDARDS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D71279B-CDFF-4117-A0D0-15D3026E9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70857"/>
            <a:ext cx="12192000" cy="54864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IN" sz="2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Standards:  </a:t>
            </a:r>
            <a:endParaRPr lang="en-I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CDVL presently offering </a:t>
            </a: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year Diploma Programmes which are skill based knowledge up-gradation and employable enhancing programmes.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defRPr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of the </a:t>
            </a:r>
            <a:r>
              <a:rPr lang="en-IN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successful candidates had got placements in private and public sector organizations because of the compulsory classes, practical training, internship activities.</a:t>
            </a:r>
          </a:p>
          <a:p>
            <a:pPr>
              <a:defRPr/>
            </a:pPr>
            <a:endParaRPr lang="en-IN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Recently UGC and </a:t>
            </a:r>
            <a:r>
              <a:rPr lang="en-IN" sz="26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 identified CDVL as one of </a:t>
            </a:r>
            <a:r>
              <a:rPr lang="en-IN" sz="2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</a:t>
            </a:r>
            <a:br>
              <a:rPr lang="en-IN" sz="2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6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Consultative member  </a:t>
            </a:r>
            <a:r>
              <a:rPr lang="en-IN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take the inputs from  </a:t>
            </a:r>
            <a:r>
              <a:rPr lang="en-I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Centre have been taken for preparing accreditation norms for the assessment of the Open and Dual mode universities.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1972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76297"/>
              </p:ext>
            </p:extLst>
          </p:nvPr>
        </p:nvGraphicFramePr>
        <p:xfrm>
          <a:off x="174171" y="986972"/>
          <a:ext cx="11829142" cy="574765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26880"/>
                <a:gridCol w="3561516"/>
                <a:gridCol w="3578708"/>
                <a:gridCol w="3462038"/>
              </a:tblGrid>
              <a:tr h="17564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err="1">
                          <a:effectLst/>
                        </a:rPr>
                        <a:t>S.No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Year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Final Certificate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 smtClean="0">
                          <a:effectLst/>
                        </a:rPr>
                        <a:t>Issued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Student </a:t>
                      </a:r>
                      <a:r>
                        <a:rPr lang="en-IN" sz="2800" dirty="0" err="1" smtClean="0">
                          <a:effectLst/>
                        </a:rPr>
                        <a:t>Registred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ABC – Ids</a:t>
                      </a:r>
                      <a:endParaRPr lang="en-IN" sz="16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 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1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2018-2020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111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04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13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2021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653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218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3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2022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402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182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8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3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2023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109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23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284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Total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1275</a:t>
                      </a:r>
                      <a:endParaRPr lang="en-IN" sz="16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427</a:t>
                      </a:r>
                      <a:endParaRPr lang="en-IN" sz="16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1999" cy="870857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IN" sz="5400" u="sng" dirty="0" err="1" smtClean="0">
                <a:solidFill>
                  <a:schemeClr val="bg1"/>
                </a:solidFill>
              </a:rPr>
              <a:t>Digilocker</a:t>
            </a:r>
            <a:r>
              <a:rPr lang="en-IN" sz="5400" u="sng" dirty="0" smtClean="0">
                <a:solidFill>
                  <a:schemeClr val="bg1"/>
                </a:solidFill>
              </a:rPr>
              <a:t> &amp; ABC</a:t>
            </a:r>
            <a:r>
              <a:rPr lang="en-IN" sz="2800" u="sng" dirty="0" smtClean="0">
                <a:solidFill>
                  <a:schemeClr val="bg1"/>
                </a:solidFill>
              </a:rPr>
              <a:t> data-2021- 2023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57676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" y="0"/>
            <a:ext cx="12191999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u="sng" dirty="0">
                <a:solidFill>
                  <a:schemeClr val="bg1"/>
                </a:solidFill>
              </a:rPr>
              <a:t>Uploading </a:t>
            </a:r>
            <a:r>
              <a:rPr lang="en-IN" sz="3600" b="1" u="sng" dirty="0" smtClean="0">
                <a:solidFill>
                  <a:schemeClr val="bg1"/>
                </a:solidFill>
              </a:rPr>
              <a:t>of </a:t>
            </a:r>
            <a:r>
              <a:rPr lang="en-IN" sz="3600" b="1" u="sng" dirty="0">
                <a:solidFill>
                  <a:schemeClr val="bg1"/>
                </a:solidFill>
              </a:rPr>
              <a:t>D</a:t>
            </a:r>
            <a:r>
              <a:rPr lang="en-IN" sz="3600" b="1" u="sng" dirty="0" smtClean="0">
                <a:solidFill>
                  <a:schemeClr val="bg1"/>
                </a:solidFill>
              </a:rPr>
              <a:t>ata from </a:t>
            </a:r>
            <a:r>
              <a:rPr lang="en-IN" sz="3600" b="1" u="sng" dirty="0">
                <a:solidFill>
                  <a:schemeClr val="bg1"/>
                </a:solidFill>
              </a:rPr>
              <a:t>2012- 2020 In </a:t>
            </a:r>
            <a:r>
              <a:rPr lang="en-IN" sz="3600" b="1" u="sng" dirty="0" err="1">
                <a:solidFill>
                  <a:schemeClr val="bg1"/>
                </a:solidFill>
              </a:rPr>
              <a:t>Digilocker</a:t>
            </a:r>
            <a:endParaRPr lang="en-IN" sz="36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0589724"/>
              </p:ext>
            </p:extLst>
          </p:nvPr>
        </p:nvGraphicFramePr>
        <p:xfrm>
          <a:off x="203200" y="827319"/>
          <a:ext cx="11742056" cy="5818378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499844"/>
                <a:gridCol w="2398285"/>
                <a:gridCol w="7843927"/>
              </a:tblGrid>
              <a:tr h="9512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 err="1">
                          <a:effectLst/>
                        </a:rPr>
                        <a:t>S.No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</a:rPr>
                        <a:t>Year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</a:rPr>
                        <a:t>No .of Students ( Including Backlog)</a:t>
                      </a:r>
                      <a:endParaRPr lang="en-IN" sz="18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3200" dirty="0">
                          <a:effectLst/>
                        </a:rPr>
                        <a:t> </a:t>
                      </a:r>
                      <a:endParaRPr lang="en-IN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1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2012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501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2013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516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3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2014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532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4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2015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470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983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5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2016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371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6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2017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449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7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2018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387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8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2019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442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247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>
                          <a:effectLst/>
                        </a:rPr>
                        <a:t>9</a:t>
                      </a:r>
                      <a:endParaRPr lang="en-IN" sz="160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2020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dirty="0">
                          <a:effectLst/>
                        </a:rPr>
                        <a:t>410</a:t>
                      </a:r>
                      <a:endParaRPr lang="en-IN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43429"/>
          </a:xfrm>
          <a:solidFill>
            <a:schemeClr val="accent2"/>
          </a:solidFill>
        </p:spPr>
        <p:txBody>
          <a:bodyPr/>
          <a:lstStyle/>
          <a:p>
            <a:pPr algn="ctr">
              <a:defRPr/>
            </a:pPr>
            <a:r>
              <a:rPr lang="en-US" dirty="0" smtClean="0">
                <a:solidFill>
                  <a:schemeClr val="bg1"/>
                </a:solidFill>
              </a:rPr>
              <a:t>STEPS FOR NEW COURSE</a:t>
            </a:r>
            <a:endParaRPr lang="en-IN" dirty="0" smtClean="0">
              <a:solidFill>
                <a:schemeClr val="bg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957943"/>
            <a:ext cx="12192000" cy="539931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Programme</a:t>
            </a: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committee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Syllabus and self learning material preparation.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School board/ CDVL Board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Academic council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UGC (intimation)</a:t>
            </a:r>
          </a:p>
          <a:p>
            <a:pPr marL="571500" marR="0" lvl="0" indent="-4572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Wingdings" pitchFamily="2" charset="2"/>
              <a:buChar char="v"/>
              <a:tabLst/>
              <a:defRPr/>
            </a:pPr>
            <a:endParaRPr kumimoji="0" lang="en-IN" sz="4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79531416"/>
              </p:ext>
            </p:extLst>
          </p:nvPr>
        </p:nvGraphicFramePr>
        <p:xfrm>
          <a:off x="0" y="521208"/>
          <a:ext cx="12097512" cy="5586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137160" y="1"/>
            <a:ext cx="2651760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</a:rPr>
              <a:t>ANNUAL</a:t>
            </a:r>
            <a:r>
              <a:rPr lang="en-US" sz="3600" dirty="0" smtClean="0">
                <a:solidFill>
                  <a:schemeClr val="bg1"/>
                </a:solidFill>
              </a:rPr>
              <a:t> </a:t>
            </a:r>
            <a:r>
              <a:rPr lang="en-US" sz="2500" dirty="0" smtClean="0">
                <a:solidFill>
                  <a:schemeClr val="bg1"/>
                </a:solidFill>
              </a:rPr>
              <a:t>CYCL</a:t>
            </a:r>
            <a:r>
              <a:rPr lang="en-US" sz="2500" dirty="0">
                <a:solidFill>
                  <a:schemeClr val="bg1"/>
                </a:solidFill>
              </a:rPr>
              <a:t>E</a:t>
            </a:r>
            <a:endParaRPr lang="en-IN" sz="25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8BF36B-1594-439C-AB7F-3DFA48E57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alt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WHY </a:t>
            </a:r>
            <a:r>
              <a:rPr lang="en-IN" alt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IN" alt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PROGRAMMES </a:t>
            </a:r>
            <a:endParaRPr lang="en-I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14E2E8C-D687-42D9-9346-4E989661F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1830"/>
            <a:ext cx="12192000" cy="5558970"/>
          </a:xfrm>
        </p:spPr>
        <p:txBody>
          <a:bodyPr/>
          <a:lstStyle/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 ODL institutions are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getting admissions to ODL and online programmes in spite of their 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fee</a:t>
            </a:r>
          </a:p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Survey conducted </a:t>
            </a:r>
            <a:r>
              <a:rPr lang="en-I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want to take the students provided they have 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required skill</a:t>
            </a:r>
          </a:p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Students are even ready to pay </a:t>
            </a:r>
            <a:r>
              <a:rPr lang="en-IN" sz="3600" dirty="0">
                <a:solidFill>
                  <a:srgbClr val="99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higher fee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provided if they get </a:t>
            </a:r>
            <a:r>
              <a:rPr lang="en-I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placement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support</a:t>
            </a:r>
          </a:p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designed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gradation programs jointly with Industry and Needy sector along with </a:t>
            </a:r>
            <a:r>
              <a:rPr lang="en-I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hands on training, project work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etc.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253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20EE31-2F22-4D52-ADE6-860F52A14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Joint </a:t>
            </a:r>
            <a:r>
              <a:rPr lang="en-US" sz="4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Programmes</a:t>
            </a:r>
            <a:r>
              <a:rPr lang="en-US" sz="4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with reputed Institutions   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14302A3-6846-4228-824F-741DAF3F9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41829"/>
            <a:ext cx="12192000" cy="3259908"/>
          </a:xfrm>
        </p:spPr>
        <p:txBody>
          <a:bodyPr>
            <a:normAutofit fontScale="85000" lnSpcReduction="20000"/>
          </a:bodyPr>
          <a:lstStyle/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Diplomas in Technology Management in Agriculture and Educational Technology management –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NAARM-ICAR-</a:t>
            </a:r>
            <a:r>
              <a:rPr lang="en-US" alt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</a:t>
            </a: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Diploma in Telecom Technology Management jointly </a:t>
            </a:r>
            <a:r>
              <a:rPr lang="en-US" altLang="en-US" sz="2600" b="1" dirty="0">
                <a:solidFill>
                  <a:srgbClr val="CC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BSNL-NATFM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 in Panchayat raj Governance &amp; Rural development. Jointly </a:t>
            </a:r>
            <a:r>
              <a:rPr lang="en-US" altLang="en-US" sz="2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NIRD</a:t>
            </a: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Diplomas in Hospital Management and Health care management  jointly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Apollo Med skills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AI &amp; ML   jointly with AAIC </a:t>
            </a: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Hyd.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 in Infection Prevention and </a:t>
            </a:r>
            <a:r>
              <a:rPr lang="en-US" altLang="en-US" sz="26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 jointly with IFCAI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r>
              <a:rPr lang="en-US" altLang="en-US" sz="2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Diploma in Community Eye Health care jointly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LV Prasad </a:t>
            </a:r>
            <a:r>
              <a:rPr lang="en-US" altLang="en-US" sz="2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Instt</a:t>
            </a:r>
            <a:endParaRPr lang="en-US" altLang="en-US" sz="2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lvl="0" indent="-91440">
              <a:buClr>
                <a:prstClr val="black"/>
              </a:buClr>
              <a:defRPr/>
            </a:pPr>
            <a:r>
              <a:rPr lang="en-US" altLang="en-US" sz="2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Proposal </a:t>
            </a:r>
            <a:r>
              <a:rPr lang="en-US" alt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L &amp; T Metro Rail , German Academy </a:t>
            </a:r>
            <a:r>
              <a:rPr lang="en-US" altLang="en-US" sz="2600" b="1" dirty="0">
                <a:solidFill>
                  <a:srgbClr val="FF66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jointly offering demand based programs </a:t>
            </a:r>
          </a:p>
          <a:p>
            <a:pPr marL="91440" indent="-91440" eaLnBrk="1" fontAlgn="auto" hangingPunct="1">
              <a:spcAft>
                <a:spcPts val="0"/>
              </a:spcAft>
              <a:defRPr/>
            </a:pPr>
            <a:endParaRPr lang="en-US" altLang="en-US" sz="2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  <p:pic>
        <p:nvPicPr>
          <p:cNvPr id="2050" name="Picture 2" descr="C:\Users\Desktop\Desktop\bsnl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9800" y="4356100"/>
            <a:ext cx="2362200" cy="2017647"/>
          </a:xfrm>
          <a:prstGeom prst="rect">
            <a:avLst/>
          </a:prstGeom>
          <a:noFill/>
        </p:spPr>
      </p:pic>
      <p:pic>
        <p:nvPicPr>
          <p:cNvPr id="2051" name="Picture 3" descr="C:\Users\Desktop\Desktop\logo_21661_16389808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4863" y="4357688"/>
            <a:ext cx="2505075" cy="1966912"/>
          </a:xfrm>
          <a:prstGeom prst="rect">
            <a:avLst/>
          </a:prstGeom>
          <a:noFill/>
        </p:spPr>
      </p:pic>
      <p:pic>
        <p:nvPicPr>
          <p:cNvPr id="2052" name="Picture 4" descr="C:\Users\Desktop\Desktop\downloa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38539" y="4200524"/>
            <a:ext cx="1439861" cy="2085975"/>
          </a:xfrm>
          <a:prstGeom prst="rect">
            <a:avLst/>
          </a:prstGeom>
          <a:noFill/>
        </p:spPr>
      </p:pic>
      <p:pic>
        <p:nvPicPr>
          <p:cNvPr id="2053" name="Picture 5" descr="C:\Users\Desktop\Desktop\download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78400" y="4279901"/>
            <a:ext cx="2908300" cy="2057400"/>
          </a:xfrm>
          <a:prstGeom prst="rect">
            <a:avLst/>
          </a:prstGeom>
          <a:noFill/>
        </p:spPr>
      </p:pic>
      <p:pic>
        <p:nvPicPr>
          <p:cNvPr id="2054" name="Picture 6" descr="C:\Users\Desktop\Desktop\l-v-prasad-eye-institute-logo-vector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16850" y="4267200"/>
            <a:ext cx="1951821" cy="210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17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5188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The Need for Distance Education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56343"/>
            <a:ext cx="12192000" cy="5500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1. Equal opportunities to education irrespective of socio economic status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2. Reduces Infrastructure constraints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3. Acts as catalysts for the Institutional transformation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4. Helps the </a:t>
            </a:r>
            <a:r>
              <a:rPr lang="en-US" altLang="en-US" dirty="0" smtClean="0">
                <a:solidFill>
                  <a:srgbClr val="FF66CC"/>
                </a:solidFill>
                <a:latin typeface="Times New Roman" panose="02020603050405020304" pitchFamily="18" charset="0"/>
              </a:rPr>
              <a:t>physically challenged individuals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5. Contributes to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lifelong learning</a:t>
            </a:r>
          </a:p>
          <a:p>
            <a:pPr algn="just" eaLnBrk="1" hangingPunct="1">
              <a:buFont typeface="Arial" pitchFamily="34" charset="0"/>
              <a:buNone/>
              <a:defRPr/>
            </a:pPr>
            <a:r>
              <a:rPr lang="en-US" altLang="en-US" dirty="0" smtClean="0">
                <a:latin typeface="Times New Roman" panose="02020603050405020304" pitchFamily="18" charset="0"/>
              </a:rPr>
              <a:t>6. Helps </a:t>
            </a:r>
            <a:r>
              <a:rPr lang="en-US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increase the HE enrolment (GER)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9CC894-38F2-49A8-89E2-A13DEC94D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98285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en-IN" altLang="en-US" sz="4000" dirty="0">
                <a:solidFill>
                  <a:schemeClr val="bg1"/>
                </a:solidFill>
              </a:rPr>
              <a:t>TARGETS REACHED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F97FEA9-EC92-4939-A3CA-0C18BD273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83771"/>
            <a:ext cx="12192000" cy="557892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Approval from UGC has been received for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PG Diploma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Up-Skilling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offered through distance/ VIRTUAL  mode. 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Nearly 25000 participants/students were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admitted to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programmes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As per records of verification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people got placement as these courses helped them as on add on courses for their basic degrees.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15% people got incentives and increments in their parent companies.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people got further studies in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 as the Diploma helped them as (3+1 year degree) to fourth year to their normal degree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Transcripts verification )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30% people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pursued 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upskilling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programs which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helpful in their profession.</a:t>
            </a:r>
            <a:endParaRPr lang="en-I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297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0608F7-BA43-4B45-BDC6-02938780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04849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altLang="en-US" sz="3600" dirty="0">
                <a:solidFill>
                  <a:schemeClr val="bg1"/>
                </a:solidFill>
              </a:rPr>
              <a:t>THRUST AREAS COVERED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D0123E3-9BD5-44D2-84C9-B84D4A24F9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682172"/>
            <a:ext cx="12192000" cy="571862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5DD04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management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laws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Intellectual property Rights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BF9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Forensic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Science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:.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 rights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Chemical Analysis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Quality Management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Herbal medicine 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(AYUSH)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Telecom technology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Library Automation &amp; Networking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Buisiness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 &amp; Project management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management: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Languages promotion  (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.Hindi..Telugu</a:t>
            </a:r>
            <a:r>
              <a:rPr lang="en-US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…Urdu)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Management</a:t>
            </a:r>
            <a:endParaRPr lang="en-I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7747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EBB5C1-79B9-4352-92F0-98C4E4C83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alt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RECOGNITION</a:t>
            </a:r>
            <a:endParaRPr lang="en-IN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3CB4FC0-1A93-4E72-AFE3-372D24F12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812800"/>
            <a:ext cx="12192000" cy="5515429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programs are approved by 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UGC-AICTE-DEB</a:t>
            </a:r>
            <a:r>
              <a:rPr lang="en-IN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joint committee.</a:t>
            </a:r>
          </a:p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Recognised by 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 Educational </a:t>
            </a:r>
            <a:r>
              <a:rPr lang="en-I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(WES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 TORONTO and NEWYORK</a:t>
            </a:r>
          </a:p>
          <a:p>
            <a:pPr algn="just">
              <a:defRPr/>
            </a:pP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CDVL centre recognised as one of </a:t>
            </a:r>
            <a:r>
              <a:rPr lang="en-IN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National consultative committee Member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NAAC for </a:t>
            </a:r>
            <a:r>
              <a:rPr lang="en-I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n-I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taking the inputs in preparation ODL Manual.</a:t>
            </a:r>
          </a:p>
          <a:p>
            <a:pPr algn="just">
              <a:defRPr/>
            </a:pPr>
            <a:r>
              <a:rPr lang="en-I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VIRTUAL content is with 4 quadrant model as per UGC guidelines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1381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IN" sz="4000" dirty="0" smtClean="0">
                <a:solidFill>
                  <a:schemeClr val="bg1"/>
                </a:solidFill>
              </a:rPr>
              <a:t>AWARDS / NOMINATIONS </a:t>
            </a:r>
            <a:endParaRPr lang="en-IN" sz="4000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870858"/>
            <a:ext cx="12192000" cy="550091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628650" lvl="0" indent="-514350" algn="just">
              <a:buFont typeface="+mj-lt"/>
              <a:buAutoNum type="arabicParenR"/>
            </a:pPr>
            <a:r>
              <a:rPr lang="en-IN" dirty="0" smtClean="0"/>
              <a:t>The CDVL programmes are recognised by the UGC-AICTE_DEB joint committee meetings</a:t>
            </a:r>
          </a:p>
          <a:p>
            <a:pPr marL="628650" indent="-514350" algn="just">
              <a:buFont typeface="+mj-lt"/>
              <a:buAutoNum type="arabicParenR"/>
            </a:pPr>
            <a:r>
              <a:rPr lang="en-IN" dirty="0" smtClean="0"/>
              <a:t>CDVL Diploma programme were also recognized by </a:t>
            </a:r>
            <a:r>
              <a:rPr lang="en-IN" dirty="0" smtClean="0">
                <a:solidFill>
                  <a:srgbClr val="FF0000"/>
                </a:solidFill>
              </a:rPr>
              <a:t>World Education Services (WES), New York &amp; Toronto.</a:t>
            </a:r>
          </a:p>
          <a:p>
            <a:pPr marL="628650" lvl="0" indent="-514350" algn="just">
              <a:buFont typeface="+mj-lt"/>
              <a:buAutoNum type="arabicParenR"/>
            </a:pPr>
            <a:r>
              <a:rPr lang="en-IN" dirty="0" smtClean="0"/>
              <a:t>Earlier the NAAC had invited CDVL as a National Consultative Committee Member to finalize the NAAC assessment and accreditation manual exclusively for Distance and Open Learning Universities and centres.</a:t>
            </a:r>
          </a:p>
          <a:p>
            <a:pPr marL="628650" indent="-514350" algn="just">
              <a:buFont typeface="+mj-lt"/>
              <a:buAutoNum type="arabicParenR"/>
            </a:pPr>
            <a:r>
              <a:rPr lang="en-IN" dirty="0" smtClean="0"/>
              <a:t>In view of the CDVL Innovative and quality standards, it was nominated in the Public HEIs Distance Education internal Committees of Universities like MANUU, EFLU</a:t>
            </a:r>
            <a:r>
              <a:rPr lang="en-IN" sz="3000" dirty="0" smtClean="0"/>
              <a:t>, </a:t>
            </a:r>
            <a:r>
              <a:rPr lang="en-IN" dirty="0" smtClean="0"/>
              <a:t>Mahatma Gandhi </a:t>
            </a:r>
            <a:r>
              <a:rPr lang="en-IN" dirty="0" err="1" smtClean="0"/>
              <a:t>Antarrashtriya</a:t>
            </a:r>
            <a:r>
              <a:rPr lang="en-IN" dirty="0" smtClean="0"/>
              <a:t> Hindi </a:t>
            </a:r>
            <a:r>
              <a:rPr lang="en-IN" dirty="0" err="1" smtClean="0"/>
              <a:t>Vishwa</a:t>
            </a:r>
            <a:r>
              <a:rPr lang="en-IN" dirty="0" smtClean="0"/>
              <a:t> </a:t>
            </a:r>
            <a:r>
              <a:rPr lang="en-IN" dirty="0" err="1" smtClean="0"/>
              <a:t>Vidyalaya,Wardha</a:t>
            </a:r>
            <a:r>
              <a:rPr lang="en-IN" dirty="0" smtClean="0"/>
              <a:t>, National Sanskrit University (NSU, </a:t>
            </a:r>
            <a:r>
              <a:rPr lang="en-IN" dirty="0" err="1" smtClean="0"/>
              <a:t>Tirupathi</a:t>
            </a:r>
            <a:r>
              <a:rPr lang="en-IN" dirty="0" smtClean="0"/>
              <a:t>), Dr. B R </a:t>
            </a:r>
            <a:r>
              <a:rPr lang="en-IN" dirty="0" err="1" smtClean="0"/>
              <a:t>Ambedkar</a:t>
            </a:r>
            <a:r>
              <a:rPr lang="en-IN" dirty="0" smtClean="0"/>
              <a:t> Open University (DR.BRAOU, Hyderabad) and  </a:t>
            </a:r>
            <a:r>
              <a:rPr lang="en-IN" dirty="0" err="1" smtClean="0"/>
              <a:t>Kakatiya</a:t>
            </a:r>
            <a:r>
              <a:rPr lang="en-IN" dirty="0" smtClean="0"/>
              <a:t> University , Warangal, Andhra University,</a:t>
            </a:r>
          </a:p>
          <a:p>
            <a:pPr marL="628650" lvl="0" indent="-514350" algn="just">
              <a:buFont typeface="+mj-lt"/>
              <a:buAutoNum type="arabicParenR"/>
            </a:pPr>
            <a:r>
              <a:rPr lang="en-IN" dirty="0" smtClean="0"/>
              <a:t>CDVL director was also nominated Advisory Board of private universities like symbiosis Hyderabad &amp; ICFAI University Hyderabad.</a:t>
            </a:r>
          </a:p>
          <a:p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25713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PROPOSED ACADEMIC PROGRAMMES UNDER  (NEP):</a:t>
            </a:r>
            <a:endParaRPr lang="en-IN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7842244"/>
              </p:ext>
            </p:extLst>
          </p:nvPr>
        </p:nvGraphicFramePr>
        <p:xfrm>
          <a:off x="0" y="740231"/>
          <a:ext cx="12192000" cy="5258234"/>
        </p:xfrm>
        <a:graphic>
          <a:graphicData uri="http://schemas.openxmlformats.org/drawingml/2006/table">
            <a:tbl>
              <a:tblPr/>
              <a:tblGrid>
                <a:gridCol w="3165231"/>
                <a:gridCol w="9026769"/>
              </a:tblGrid>
              <a:tr h="612558">
                <a:tc>
                  <a:txBody>
                    <a:bodyPr/>
                    <a:lstStyle/>
                    <a:p>
                      <a:pPr marL="5715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7675" algn="ctr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Faculty</a:t>
                      </a:r>
                      <a:endParaRPr kumimoji="0" lang="en-I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80645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87675" algn="ctr"/>
                        </a:tabLst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Proposed  </a:t>
                      </a:r>
                      <a:r>
                        <a:rPr kumimoji="0" lang="en-US" sz="3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programme</a:t>
                      </a:r>
                      <a:endParaRPr kumimoji="0" lang="en-IN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4405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43350" algn="l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Electronics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43350" algn="l"/>
                        </a:tabLst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duration programme jointly with  L&amp;T Metro Rail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3943350" algn="l"/>
                        </a:tabLst>
                      </a:pPr>
                      <a:r>
                        <a:rPr kumimoji="0" lang="en-I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Short duration programme jointly with GERMAN ACADEMY OF DIGITAL EDUCATION (DADB)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2499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</a:tabLst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 Sciences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Diploma  in Plant Health Management jointly with NIPHM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</a:tabLst>
                      </a:pP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M.Sc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in Embryology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</a:tabLst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971800" algn="ctr"/>
                        </a:tabLst>
                      </a:pP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551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PG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Programmes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97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MBA in Hospital Management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009775" algn="l"/>
                        </a:tabLst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M.Sc. In Embryology School of Life Sciences</a:t>
                      </a:r>
                      <a:endParaRPr kumimoji="0" lang="en-IN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IN" sz="5400" b="1" dirty="0" smtClean="0">
                <a:solidFill>
                  <a:srgbClr val="FF0000"/>
                </a:solidFill>
              </a:rPr>
              <a:t>FUTURE PROGRAMMES</a:t>
            </a: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5400" dirty="0" smtClean="0"/>
              <a:t/>
            </a:r>
            <a:br>
              <a:rPr lang="en-IN" sz="5400" dirty="0" smtClean="0"/>
            </a:br>
            <a:r>
              <a:rPr lang="en-IN" sz="5400" dirty="0" smtClean="0"/>
              <a:t>PROVIDING  </a:t>
            </a:r>
            <a:r>
              <a:rPr lang="en-IN" sz="5400" dirty="0" smtClean="0">
                <a:solidFill>
                  <a:srgbClr val="FF0000"/>
                </a:solidFill>
              </a:rPr>
              <a:t>PAID</a:t>
            </a:r>
            <a:r>
              <a:rPr lang="en-IN" sz="5400" dirty="0" smtClean="0"/>
              <a:t> </a:t>
            </a:r>
            <a:r>
              <a:rPr lang="en-IN" sz="5400" dirty="0" smtClean="0">
                <a:solidFill>
                  <a:srgbClr val="0066FF"/>
                </a:solidFill>
              </a:rPr>
              <a:t>APPRENTISHIP</a:t>
            </a:r>
            <a:br>
              <a:rPr lang="en-IN" sz="5400" dirty="0" smtClean="0">
                <a:solidFill>
                  <a:srgbClr val="0066FF"/>
                </a:solidFill>
              </a:rPr>
            </a:br>
            <a:r>
              <a:rPr lang="en-IN" sz="5400" dirty="0" smtClean="0"/>
              <a:t>  TO THE CDVL STUDENTS </a:t>
            </a:r>
            <a:br>
              <a:rPr lang="en-IN" sz="5400" dirty="0" smtClean="0"/>
            </a:br>
            <a:r>
              <a:rPr lang="en-IN" sz="5400" dirty="0" smtClean="0"/>
              <a:t>FROM THE DATE OF ADMISSION</a:t>
            </a:r>
            <a:endParaRPr lang="en-IN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FA94B7-84FD-4417-A4F7-CE3BDE9C6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864704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IN" altLang="en-US" sz="3600" dirty="0" smtClean="0">
                <a:solidFill>
                  <a:schemeClr val="bg1"/>
                </a:solidFill>
              </a:rPr>
              <a:t>CDVL  INFRASTRUCTURE</a:t>
            </a:r>
            <a:endParaRPr lang="en-IN" sz="36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A9B0636-312B-45C6-BD56-79D2A5E9A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" y="849086"/>
            <a:ext cx="6518366" cy="2535815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Exclusive facilities at GT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Computer Lab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Virtual Recording Lab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Digital Class room with Digital smart Boards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Seminar Hall</a:t>
            </a:r>
          </a:p>
          <a:p>
            <a:pPr>
              <a:defRPr/>
            </a:pPr>
            <a:r>
              <a:rPr lang="en-I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3 Acre campus is under CCTV survive lance</a:t>
            </a:r>
          </a:p>
          <a:p>
            <a:endParaRPr lang="en-IN" b="1" dirty="0"/>
          </a:p>
        </p:txBody>
      </p:sp>
      <p:pic>
        <p:nvPicPr>
          <p:cNvPr id="4" name="Content Placeholder 3" descr="DSC00290.JPG">
            <a:extLst>
              <a:ext uri="{FF2B5EF4-FFF2-40B4-BE49-F238E27FC236}">
                <a16:creationId xmlns:a16="http://schemas.microsoft.com/office/drawing/2014/main" xmlns="" id="{A38505CD-D08E-42E8-9ADD-5F07EAF39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84345" y="849086"/>
            <a:ext cx="3207656" cy="2547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 descr="DSC00296.JPG">
            <a:extLst>
              <a:ext uri="{FF2B5EF4-FFF2-40B4-BE49-F238E27FC236}">
                <a16:creationId xmlns:a16="http://schemas.microsoft.com/office/drawing/2014/main" xmlns="" id="{2987F7C6-8938-4BF6-B613-50F353AF94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687" y="847251"/>
            <a:ext cx="3207658" cy="253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33A6703C-94E2-4B1F-AA5E-6E20D9E41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76687" y="3384901"/>
            <a:ext cx="6415314" cy="300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31704F9-6C5E-4353-B1A9-9901FA1A11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3384901"/>
            <a:ext cx="5776685" cy="30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0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14BB63-4669-4AB8-AC67-8EF18D943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776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/>
            <a:r>
              <a:rPr lang="en-IN" altLang="en-US" sz="4800" dirty="0">
                <a:solidFill>
                  <a:schemeClr val="bg1"/>
                </a:solidFill>
              </a:rPr>
              <a:t>SEMINARS/ COFERENCES</a:t>
            </a:r>
            <a:endParaRPr lang="en-IN" sz="4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E66F05-7608-4DDB-914F-E6981B2C3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798286"/>
            <a:ext cx="12192000" cy="2454366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International Conference on ICT based Teaching and Learning 2017 inviting </a:t>
            </a: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 President 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 Asha Kunwar, President COL, Vancouver</a:t>
            </a:r>
          </a:p>
          <a:p>
            <a:pPr algn="just">
              <a:defRPr/>
            </a:pPr>
            <a:r>
              <a:rPr lang="en-I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proposal </a:t>
            </a: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submitted  to AYUSH based on our PGD Medicinal Botany programme</a:t>
            </a:r>
          </a:p>
          <a:p>
            <a:pPr algn="just">
              <a:defRPr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Conducted seminars/ workshops  jointly with  NIRD, IFCAI, Apollo Meds skills</a:t>
            </a:r>
          </a:p>
          <a:p>
            <a:endParaRPr lang="en-IN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xmlns="" id="{9D521011-6D22-4EAB-9342-F93AB8808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265714"/>
            <a:ext cx="12192000" cy="3174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716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 Photo 14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 Photo 1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</a:rPr>
              <a:t>Need for Distance Education in India</a:t>
            </a:r>
            <a:endParaRPr lang="en-US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>
          <a:xfrm>
            <a:off x="0" y="762000"/>
            <a:ext cx="12192000" cy="559525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just" eaLnBrk="1" hangingPunct="1">
              <a:buNone/>
              <a:defRPr/>
            </a:pPr>
            <a:endParaRPr lang="en-US" altLang="en-US" sz="2400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latin typeface="Times New Roman" pitchFamily="18" charset="0"/>
              </a:rPr>
              <a:t>  NUMBER OF UNIVERSITIES                               1260</a:t>
            </a:r>
          </a:p>
          <a:p>
            <a:pPr eaLnBrk="1" hangingPunct="1">
              <a:buNone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latin typeface="Times New Roman" pitchFamily="18" charset="0"/>
              </a:rPr>
              <a:t>  NUMBER OF COLLEGES                                     49000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latin typeface="Times New Roman" pitchFamily="18" charset="0"/>
              </a:rPr>
              <a:t>  ENROLMENT (GER)                                              28. 4%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latin typeface="Times New Roman" pitchFamily="18" charset="0"/>
              </a:rPr>
              <a:t>  GLOBAL AVERAGE (GER)                                   36%</a:t>
            </a:r>
          </a:p>
          <a:p>
            <a:pPr eaLnBrk="1" hangingPunct="1">
              <a:buNone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sz="2400" b="1" dirty="0" smtClean="0">
                <a:latin typeface="Times New Roman" pitchFamily="18" charset="0"/>
              </a:rPr>
              <a:t>   DEVELOPED NATIONS                                      &gt;50%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en-US" altLang="en-US" b="1" dirty="0" smtClean="0">
                <a:latin typeface="Times New Roman" pitchFamily="18" charset="0"/>
              </a:rPr>
              <a:t>NKC  commission recommended to have 1500  HEIs</a:t>
            </a: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en-US" sz="2400" b="1" dirty="0" smtClean="0">
              <a:latin typeface="Times New Roman" pitchFamily="18" charset="0"/>
            </a:endParaRPr>
          </a:p>
          <a:p>
            <a:pPr algn="just" eaLnBrk="1" hangingPunct="1">
              <a:buFont typeface="Arial" pitchFamily="34" charset="0"/>
              <a:buChar char="•"/>
              <a:defRPr/>
            </a:pPr>
            <a:endParaRPr lang="en-US" altLang="en-US" sz="2400" dirty="0" smtClean="0">
              <a:latin typeface="Times New Roman" pitchFamily="18" charset="0"/>
            </a:endParaRPr>
          </a:p>
          <a:p>
            <a:pPr algn="just" eaLnBrk="1" hangingPunct="1">
              <a:buFont typeface="Rockwell" pitchFamily="18" charset="0"/>
              <a:buAutoNum type="arabicPeriod"/>
              <a:defRPr/>
            </a:pPr>
            <a:endParaRPr lang="en-US" altLang="en-US" sz="2400" dirty="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atsApp Image 2025-01-21 at 11.28.24 AM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675086" cy="6858000"/>
          </a:xfrm>
          <a:prstGeom prst="rect">
            <a:avLst/>
          </a:prstGeom>
        </p:spPr>
      </p:pic>
      <p:pic>
        <p:nvPicPr>
          <p:cNvPr id="3" name="Picture 2" descr="WhatsApp Image 2025-01-21 at 11.28.25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6057" y="0"/>
            <a:ext cx="654594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 Photo 1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4171" y="0"/>
            <a:ext cx="1236617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 Photo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sktop\Desktop\Desktop\19-2-2020 all folders\photos\DSC03223.JPG">
            <a:extLst>
              <a:ext uri="{FF2B5EF4-FFF2-40B4-BE49-F238E27FC236}">
                <a16:creationId xmlns:a16="http://schemas.microsoft.com/office/drawing/2014/main" xmlns="" id="{79571F74-ED12-452D-B8A9-FA401632D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0526"/>
            <a:ext cx="6675120" cy="5441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C:\Users\Desktop\Desktop\IMG-20220328-WA0004.jpg">
            <a:extLst>
              <a:ext uri="{FF2B5EF4-FFF2-40B4-BE49-F238E27FC236}">
                <a16:creationId xmlns:a16="http://schemas.microsoft.com/office/drawing/2014/main" xmlns="" id="{E29D96B2-D838-4D55-9AAE-F5215EF78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120" y="940526"/>
            <a:ext cx="5516880" cy="544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A27399DC-00D4-4CF9-9A5E-CEF49789F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31965"/>
          </a:xfrm>
          <a:solidFill>
            <a:srgbClr val="83100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Eminent Persons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Lecutres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Justice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Yethirajulu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&amp; Dr.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Saraswat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NITI </a:t>
            </a:r>
            <a:r>
              <a:rPr lang="en-US" sz="40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Ayog</a:t>
            </a: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member</a:t>
            </a:r>
            <a:endParaRPr lang="en-IN" sz="4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7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esktop\Downloads\3 (1)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374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allery Photo 12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08914" cy="6858000"/>
          </a:xfrm>
          <a:prstGeom prst="rect">
            <a:avLst/>
          </a:prstGeom>
        </p:spPr>
      </p:pic>
      <p:pic>
        <p:nvPicPr>
          <p:cNvPr id="3" name="Picture 2" descr="WhatsApp Image 2025-01-20 at 4.45.40 P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1" y="0"/>
            <a:ext cx="64008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F295D-C25B-4493-9EDF-C2BBFAC1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2108" y="1683657"/>
            <a:ext cx="10515600" cy="2651697"/>
          </a:xfrm>
        </p:spPr>
        <p:txBody>
          <a:bodyPr>
            <a:noAutofit/>
          </a:bodyPr>
          <a:lstStyle/>
          <a:p>
            <a:pPr algn="ctr"/>
            <a:r>
              <a:rPr lang="en-US" sz="9600" dirty="0">
                <a:latin typeface="Rage Italic" pitchFamily="66" charset="0"/>
                <a:cs typeface="Times New Roman" panose="02020603050405020304" pitchFamily="18" charset="0"/>
              </a:rPr>
              <a:t>Thank you</a:t>
            </a:r>
            <a:endParaRPr lang="en-IN" sz="9600" dirty="0">
              <a:latin typeface="Rage Italic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2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638630"/>
          <a:ext cx="12192001" cy="621937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72102"/>
                <a:gridCol w="2611422"/>
                <a:gridCol w="2534971"/>
                <a:gridCol w="3017822"/>
                <a:gridCol w="2655684"/>
              </a:tblGrid>
              <a:tr h="144080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Sl.No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Name of The Country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</a:rPr>
                        <a:t>Population (in Crores)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No Of Higher Education Universities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of Students Enrolment</a:t>
                      </a:r>
                      <a:endParaRPr lang="en-US" sz="20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7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Japan</a:t>
                      </a:r>
                      <a:endParaRPr lang="en-US" sz="1800" b="1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12.7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804.4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56%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7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</a:t>
                      </a:r>
                      <a:endParaRPr lang="en-US" sz="1800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U.S.A</a:t>
                      </a:r>
                      <a:endParaRPr lang="en-US" sz="1800" b="1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32.6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3364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70%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1963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</a:t>
                      </a:r>
                      <a:endParaRPr lang="en-US" sz="1800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U.K</a:t>
                      </a:r>
                      <a:endParaRPr lang="en-US" sz="1800" b="1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6.58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164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231(</a:t>
                      </a:r>
                      <a:r>
                        <a:rPr kumimoji="0" lang="en-US" sz="18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Auton</a:t>
                      </a: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52%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7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4</a:t>
                      </a:r>
                      <a:endParaRPr lang="en-US" sz="1800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Germany </a:t>
                      </a:r>
                      <a:endParaRPr lang="en-US" sz="1800" b="1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8.2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380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62%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9147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</a:t>
                      </a:r>
                      <a:endParaRPr lang="en-US" sz="1800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INDIA</a:t>
                      </a:r>
                      <a:endParaRPr lang="en-US" sz="1800" b="1" dirty="0"/>
                    </a:p>
                  </a:txBody>
                  <a:tcPr marL="121920" marR="121920" marT="45721" marB="4572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&gt;100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ahoma" pitchFamily="34" charset="0"/>
                        </a:rPr>
                        <a:t>1060</a:t>
                      </a: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A5002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28.4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ahoma" pitchFamily="34" charset="0"/>
                      </a:endParaRPr>
                    </a:p>
                  </a:txBody>
                  <a:tcPr marL="121920" marR="121920" marT="45721" marB="4572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" y="1"/>
            <a:ext cx="12192000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i="1" dirty="0" smtClean="0">
                <a:solidFill>
                  <a:schemeClr val="bg1"/>
                </a:solidFill>
                <a:latin typeface="Times New Roman" pitchFamily="18" charset="0"/>
              </a:rPr>
              <a:t>Higher Education in Developed countries</a:t>
            </a:r>
            <a:endParaRPr lang="en-IN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64704"/>
          </a:xfrm>
          <a:solidFill>
            <a:schemeClr val="accent2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altLang="en-US" sz="4000" dirty="0" smtClean="0">
                <a:solidFill>
                  <a:schemeClr val="bg1"/>
                </a:solidFill>
              </a:rPr>
              <a:t>STUDENTS EXPECTATIONS</a:t>
            </a:r>
            <a:endParaRPr lang="en-IN" altLang="en-US" sz="4000" dirty="0" smtClean="0">
              <a:solidFill>
                <a:schemeClr val="bg1"/>
              </a:solidFill>
            </a:endParaRPr>
          </a:p>
        </p:txBody>
      </p:sp>
      <p:sp>
        <p:nvSpPr>
          <p:cNvPr id="13315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0" y="841830"/>
            <a:ext cx="12192000" cy="555897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altLang="en-US" dirty="0"/>
              <a:t>What are the Expectations from the students</a:t>
            </a:r>
          </a:p>
          <a:p>
            <a:pPr>
              <a:buFont typeface="Arial" pitchFamily="34" charset="0"/>
              <a:buChar char="•"/>
              <a:defRPr/>
            </a:pPr>
            <a:endParaRPr lang="en-US" alt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altLang="en-US" dirty="0"/>
              <a:t>In A.P &amp; TS more than 800 engineering colleges, and nearly 3 </a:t>
            </a:r>
            <a:r>
              <a:rPr lang="en-US" altLang="en-US" dirty="0" err="1" smtClean="0"/>
              <a:t>lakhs</a:t>
            </a:r>
            <a:r>
              <a:rPr lang="en-US" altLang="en-US" dirty="0" smtClean="0"/>
              <a:t> </a:t>
            </a:r>
            <a:r>
              <a:rPr lang="en-US" altLang="en-US" dirty="0" err="1"/>
              <a:t>engg</a:t>
            </a:r>
            <a:r>
              <a:rPr lang="en-US" altLang="en-US" dirty="0"/>
              <a:t>. Seats available</a:t>
            </a:r>
            <a:r>
              <a:rPr lang="en-US" altLang="en-US" dirty="0" smtClean="0"/>
              <a:t>. Half the seats are going vacant</a:t>
            </a:r>
            <a:endParaRPr lang="en-US" altLang="en-US" dirty="0"/>
          </a:p>
          <a:p>
            <a:pPr>
              <a:buFont typeface="Arial" pitchFamily="34" charset="0"/>
              <a:buChar char="•"/>
              <a:defRPr/>
            </a:pPr>
            <a:endParaRPr lang="en-US" altLang="en-US" dirty="0"/>
          </a:p>
          <a:p>
            <a:pPr>
              <a:buFont typeface="Arial" pitchFamily="34" charset="0"/>
              <a:buChar char="•"/>
              <a:defRPr/>
            </a:pPr>
            <a:r>
              <a:rPr lang="en-US" altLang="en-US" dirty="0"/>
              <a:t>Students expects two things</a:t>
            </a:r>
            <a:r>
              <a:rPr lang="en-US" altLang="en-US" dirty="0" smtClean="0"/>
              <a:t>…….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altLang="en-US" dirty="0" smtClean="0"/>
              <a:t>PLACEMENT   &amp;  EARN WHILE YOU LEARN</a:t>
            </a:r>
            <a:endParaRPr lang="en-IN" altLang="en-US" dirty="0"/>
          </a:p>
        </p:txBody>
      </p:sp>
      <p:sp>
        <p:nvSpPr>
          <p:cNvPr id="4" name="Footer Placeholder 3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CDVL HCU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90599"/>
          </a:xfrm>
          <a:solidFill>
            <a:srgbClr val="831002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History of Distance Education</a:t>
            </a:r>
            <a:endParaRPr lang="en-US" sz="400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>
          <a:xfrm>
            <a:off x="0" y="990600"/>
            <a:ext cx="12192000" cy="538117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Kothari commission on correspondence courses – 1961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ODL in India first started by Delhi University-The school of correspondence courses – 1962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Punjab University – 1968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Meerut and Mysore University – 1969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Dr. B.R.Ambedkar Open University – 1982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IGNOU – 1985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Open Universities – 14</a:t>
            </a:r>
          </a:p>
          <a:p>
            <a:pPr marL="265113" indent="-265113" algn="just" eaLnBrk="1" hangingPunct="1">
              <a:buFont typeface="Wingdings 2" pitchFamily="18" charset="2"/>
              <a:buChar char=""/>
              <a:defRPr/>
            </a:pPr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UGC recognized CDEs - 87</a:t>
            </a:r>
          </a:p>
          <a:p>
            <a:pPr marL="265113" indent="-265113" eaLnBrk="1" hangingPunct="1">
              <a:buFont typeface="Wingdings 2" pitchFamily="18" charset="2"/>
              <a:buNone/>
              <a:defRPr/>
            </a:pPr>
            <a:endParaRPr lang="en-US" altLang="en-US" sz="2400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object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0" y="696684"/>
            <a:ext cx="12191999" cy="545737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4" name="object 4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1"/>
            <a:ext cx="12192000" cy="634284"/>
          </a:xfrm>
          <a:solidFill>
            <a:schemeClr val="accent2"/>
          </a:solidFill>
        </p:spPr>
        <p:txBody>
          <a:bodyPr wrap="square" lIns="0" tIns="11946" rIns="0" bIns="0" rtlCol="0">
            <a:spAutoFit/>
          </a:bodyPr>
          <a:lstStyle/>
          <a:p>
            <a:pPr marL="10860" algn="ctr">
              <a:spcBef>
                <a:spcPts val="94"/>
              </a:spcBef>
              <a:defRPr/>
            </a:pPr>
            <a:r>
              <a:rPr lang="en-IN" spc="174" dirty="0" smtClean="0">
                <a:solidFill>
                  <a:schemeClr val="bg1"/>
                </a:solidFill>
              </a:rPr>
              <a:t>TEACHING &amp; LEARNING METHODOLOGIES (</a:t>
            </a:r>
            <a:r>
              <a:rPr spc="174" smtClean="0">
                <a:solidFill>
                  <a:schemeClr val="bg1"/>
                </a:solidFill>
              </a:rPr>
              <a:t>IoT</a:t>
            </a:r>
            <a:r>
              <a:rPr lang="en-IN" spc="174" dirty="0" smtClean="0">
                <a:solidFill>
                  <a:schemeClr val="bg1"/>
                </a:solidFill>
              </a:rPr>
              <a:t>)</a:t>
            </a:r>
            <a:r>
              <a:rPr spc="174" smtClean="0">
                <a:solidFill>
                  <a:schemeClr val="bg1"/>
                </a:solidFill>
              </a:rPr>
              <a:t> 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24580" name="object 7"/>
          <p:cNvSpPr>
            <a:spLocks/>
          </p:cNvSpPr>
          <p:nvPr/>
        </p:nvSpPr>
        <p:spPr bwMode="auto">
          <a:xfrm>
            <a:off x="1528234" y="2757488"/>
            <a:ext cx="800100" cy="0"/>
          </a:xfrm>
          <a:custGeom>
            <a:avLst/>
            <a:gdLst>
              <a:gd name="T0" fmla="*/ 0 w 701039"/>
              <a:gd name="T1" fmla="*/ 42666 w 701039"/>
              <a:gd name="T2" fmla="*/ 0 60000 65536"/>
              <a:gd name="T3" fmla="*/ 0 60000 65536"/>
              <a:gd name="T4" fmla="*/ 0 w 701039"/>
              <a:gd name="T5" fmla="*/ 701039 w 701039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T4" t="0" r="T5" b="0"/>
            <a:pathLst>
              <a:path w="701039">
                <a:moveTo>
                  <a:pt x="0" y="0"/>
                </a:moveTo>
                <a:lnTo>
                  <a:pt x="701040" y="0"/>
                </a:lnTo>
              </a:path>
            </a:pathLst>
          </a:custGeom>
          <a:noFill/>
          <a:ln w="19812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3255" name="object 10">
            <a:extLst>
              <a:ext uri="{FF2B5EF4-FFF2-40B4-BE49-F238E27FC236}"/>
            </a:extLst>
          </p:cNvPr>
          <p:cNvSpPr txBox="1">
            <a:spLocks noChangeArrowheads="1"/>
          </p:cNvSpPr>
          <p:nvPr/>
        </p:nvSpPr>
        <p:spPr bwMode="auto">
          <a:xfrm>
            <a:off x="1001486" y="1872343"/>
            <a:ext cx="10334171" cy="34843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xtLst/>
        </p:spPr>
        <p:txBody>
          <a:bodyPr wrap="square" lIns="0" tIns="36924" rIns="0" bIns="0">
            <a:spAutoFit/>
          </a:bodyPr>
          <a:lstStyle>
            <a:lvl1pPr marL="412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2000"/>
              </a:lnSpc>
              <a:spcBef>
                <a:spcPts val="288"/>
              </a:spcBef>
              <a:buFont typeface="Arial" panose="020B0604020202020204" pitchFamily="34" charset="0"/>
              <a:buNone/>
              <a:defRPr/>
            </a:pP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With regard to the Internet of things, </a:t>
            </a:r>
            <a:r>
              <a:rPr lang="en-US" altLang="en-US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(IOT) this </a:t>
            </a:r>
            <a:r>
              <a:rPr lang="en-US" alt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is an object of  the physical world (physical things) or the information world  (virtual things), which is capable of being identified and  integrated into communication networks.</a:t>
            </a:r>
          </a:p>
          <a:p>
            <a:pPr eaLnBrk="1" hangingPunct="1">
              <a:spcBef>
                <a:spcPts val="13"/>
              </a:spcBef>
              <a:buFontTx/>
              <a:buNone/>
              <a:defRPr/>
            </a:pPr>
            <a:endParaRPr lang="en-US" altLang="en-US" sz="4000" dirty="0">
              <a:latin typeface="Times New Roman" panose="02020603050405020304" pitchFamily="18" charset="0"/>
            </a:endParaRPr>
          </a:p>
        </p:txBody>
      </p:sp>
      <p:sp>
        <p:nvSpPr>
          <p:cNvPr id="24582" name="object 11"/>
          <p:cNvSpPr>
            <a:spLocks/>
          </p:cNvSpPr>
          <p:nvPr/>
        </p:nvSpPr>
        <p:spPr bwMode="auto">
          <a:xfrm>
            <a:off x="0" y="638630"/>
            <a:ext cx="12191999" cy="5733142"/>
          </a:xfrm>
          <a:custGeom>
            <a:avLst/>
            <a:gdLst>
              <a:gd name="T0" fmla="*/ 548792 w 9182100"/>
              <a:gd name="T1" fmla="*/ 0 h 5158740"/>
              <a:gd name="T2" fmla="*/ 0 w 9182100"/>
              <a:gd name="T3" fmla="*/ 0 h 5158740"/>
              <a:gd name="T4" fmla="*/ 0 w 9182100"/>
              <a:gd name="T5" fmla="*/ 308744 h 5158740"/>
              <a:gd name="T6" fmla="*/ 548792 w 9182100"/>
              <a:gd name="T7" fmla="*/ 308744 h 5158740"/>
              <a:gd name="T8" fmla="*/ 548792 w 9182100"/>
              <a:gd name="T9" fmla="*/ 0 h 515874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182100"/>
              <a:gd name="T16" fmla="*/ 0 h 5158740"/>
              <a:gd name="T17" fmla="*/ 9182100 w 9182100"/>
              <a:gd name="T18" fmla="*/ 5158740 h 515874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182100" h="5158740">
                <a:moveTo>
                  <a:pt x="9182100" y="0"/>
                </a:moveTo>
                <a:lnTo>
                  <a:pt x="0" y="0"/>
                </a:lnTo>
                <a:lnTo>
                  <a:pt x="0" y="5158740"/>
                </a:lnTo>
                <a:lnTo>
                  <a:pt x="9182100" y="5158740"/>
                </a:lnTo>
                <a:lnTo>
                  <a:pt x="9182100" y="0"/>
                </a:lnTo>
                <a:close/>
              </a:path>
            </a:pathLst>
          </a:custGeom>
          <a:noFill/>
          <a:ln w="12192">
            <a:solidFill>
              <a:srgbClr val="000000"/>
            </a:solidFill>
            <a:round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5446</TotalTime>
  <Words>3347</Words>
  <Application>Microsoft Office PowerPoint</Application>
  <PresentationFormat>Widescreen</PresentationFormat>
  <Paragraphs>614</Paragraphs>
  <Slides>56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9" baseType="lpstr">
      <vt:lpstr>Aharoni</vt:lpstr>
      <vt:lpstr>Arial</vt:lpstr>
      <vt:lpstr>ArialMT</vt:lpstr>
      <vt:lpstr>ArialMT-Identity-H</vt:lpstr>
      <vt:lpstr>Baskerville Old Face</vt:lpstr>
      <vt:lpstr>Calibri</vt:lpstr>
      <vt:lpstr>Rage Italic</vt:lpstr>
      <vt:lpstr>Rockwell</vt:lpstr>
      <vt:lpstr>Tahoma</vt:lpstr>
      <vt:lpstr>Times New Roman</vt:lpstr>
      <vt:lpstr>Wingdings</vt:lpstr>
      <vt:lpstr>Wingdings 2</vt:lpstr>
      <vt:lpstr>Office Theme</vt:lpstr>
      <vt:lpstr>CENTRE FOR DISTANCE AND VIRTUAL LEARNING </vt:lpstr>
      <vt:lpstr>CENTRE FOR DISTANCE AND VIRTUAL LEARNING </vt:lpstr>
      <vt:lpstr>Distance &amp; Online Education</vt:lpstr>
      <vt:lpstr>The Need for Distance Education</vt:lpstr>
      <vt:lpstr>Need for Distance Education in India</vt:lpstr>
      <vt:lpstr>PowerPoint Presentation</vt:lpstr>
      <vt:lpstr>STUDENTS EXPECTATIONS</vt:lpstr>
      <vt:lpstr>History of Distance Education</vt:lpstr>
      <vt:lpstr>TEACHING &amp; LEARNING METHODOLOGIES (IoT) </vt:lpstr>
      <vt:lpstr>AI - METAVERSE</vt:lpstr>
      <vt:lpstr>PowerPoint Presentation</vt:lpstr>
      <vt:lpstr>Types of VR  technologies</vt:lpstr>
      <vt:lpstr>REGULATORY CHALLENGES IN DUAL MODE HEIs</vt:lpstr>
      <vt:lpstr>Amendment of UGC regulation </vt:lpstr>
      <vt:lpstr>Academic Bank of Credits </vt:lpstr>
      <vt:lpstr>ABC  contd.</vt:lpstr>
      <vt:lpstr>NUMBER OF CREDITS</vt:lpstr>
      <vt:lpstr>PowerPoint Presentation</vt:lpstr>
      <vt:lpstr>For Online mode: e-content</vt:lpstr>
      <vt:lpstr>Guidelines for the introduction of skill-based Courses 2025 </vt:lpstr>
      <vt:lpstr>Guidelines for the introduction of skill-based Courses…contd</vt:lpstr>
      <vt:lpstr>UGC-Draft Guidelines for Recognition of Prior Learning (RPL)-2025</vt:lpstr>
      <vt:lpstr>UGC Draft Guidelines for Recognition of Prior Learning 2025</vt:lpstr>
      <vt:lpstr>UGC Draft Guidelines for Recognition of Prior Learning….Contd</vt:lpstr>
      <vt:lpstr>UGC Draft Guidelines for Recognition of Prior Learning…contd</vt:lpstr>
      <vt:lpstr>PowerPoint Presentation</vt:lpstr>
      <vt:lpstr>PowerPoint Presentation</vt:lpstr>
      <vt:lpstr>CDVL PROGRAMMES</vt:lpstr>
      <vt:lpstr>UNIQUE FEATURES OF CDVL- UOH</vt:lpstr>
      <vt:lpstr>PowerPoint Presentation</vt:lpstr>
      <vt:lpstr>Faculty cum Coordinators </vt:lpstr>
      <vt:lpstr>PowerPoint Presentation</vt:lpstr>
      <vt:lpstr>QUALITY STANDARDS</vt:lpstr>
      <vt:lpstr>PowerPoint Presentation</vt:lpstr>
      <vt:lpstr>PowerPoint Presentation</vt:lpstr>
      <vt:lpstr>STEPS FOR NEW COURSE</vt:lpstr>
      <vt:lpstr>PowerPoint Presentation</vt:lpstr>
      <vt:lpstr>WHY JOINT PROGRAMMES </vt:lpstr>
      <vt:lpstr>Joint Programmes with reputed Institutions   </vt:lpstr>
      <vt:lpstr>TARGETS REACHED</vt:lpstr>
      <vt:lpstr>THRUST AREAS COVERED</vt:lpstr>
      <vt:lpstr>RECOGNITION</vt:lpstr>
      <vt:lpstr>AWARDS / NOMINATIONS </vt:lpstr>
      <vt:lpstr>PROPOSED ACADEMIC PROGRAMMES UNDER  (NEP):</vt:lpstr>
      <vt:lpstr>FUTURE PROGRAMMES  PROVIDING  PAID APPRENTISHIP   TO THE CDVL STUDENTS  FROM THE DATE OF ADMISSION</vt:lpstr>
      <vt:lpstr>CDVL  INFRASTRUCTURE</vt:lpstr>
      <vt:lpstr>SEMINARS/ COFERENCES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Eminent Persons Lecutres  Justice Yethirajulu &amp; Dr. Saraswat NITI Ayog member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COMMUNICATION The journey so far</dc:title>
  <dc:creator>VB</dc:creator>
  <cp:lastModifiedBy>CDVLUOH</cp:lastModifiedBy>
  <cp:revision>476</cp:revision>
  <dcterms:created xsi:type="dcterms:W3CDTF">2018-12-03T07:49:00Z</dcterms:created>
  <dcterms:modified xsi:type="dcterms:W3CDTF">2025-07-16T10:29:34Z</dcterms:modified>
</cp:coreProperties>
</file>